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502920"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4937760"/>
            <a:ext cx="12188952" cy="192024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6858000" y="4937760"/>
            <a:ext cx="5330952" cy="192024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583680" y="4937760"/>
            <a:ext cx="320040" cy="192024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384048"/>
            <a:ext cx="3200400" cy="475488"/>
          </a:xfrm>
          <a:prstGeom prst="rect">
            <a:avLst/>
          </a:prstGeom>
          <a:noFill/>
        </p:spPr>
        <p:txBody>
          <a:bodyPr wrap="square">
            <a:spAutoFit/>
          </a:bodyPr>
          <a:lstStyle/>
          <a:p>
            <a:pPr algn="l"/>
            <a:r>
              <a:rPr sz="1300" b="1" i="0">
                <a:solidFill>
                  <a:srgbClr val="FF8200"/>
                </a:solidFill>
                <a:latin typeface="Helvetica Neue"/>
              </a:rPr>
              <a:t>AI VOLS</a:t>
            </a:r>
          </a:p>
        </p:txBody>
      </p:sp>
      <p:sp>
        <p:nvSpPr>
          <p:cNvPr id="8" name="Rectangle 7"/>
          <p:cNvSpPr/>
          <p:nvPr/>
        </p:nvSpPr>
        <p:spPr>
          <a:xfrm>
            <a:off x="777240" y="822960"/>
            <a:ext cx="822960" cy="32004"/>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960120"/>
            <a:ext cx="6858000" cy="438912"/>
          </a:xfrm>
          <a:prstGeom prst="rect">
            <a:avLst/>
          </a:prstGeom>
          <a:noFill/>
        </p:spPr>
        <p:txBody>
          <a:bodyPr wrap="square">
            <a:spAutoFit/>
          </a:bodyPr>
          <a:lstStyle/>
          <a:p>
            <a:pPr algn="l"/>
            <a:r>
              <a:rPr sz="1300" b="0" i="0">
                <a:solidFill>
                  <a:srgbClr val="888888"/>
                </a:solidFill>
                <a:latin typeface="Helvetica Neue"/>
              </a:rPr>
              <a:t>Meeting #2  ·  OpenAI · ChatGPT</a:t>
            </a:r>
          </a:p>
        </p:txBody>
      </p:sp>
      <p:sp>
        <p:nvSpPr>
          <p:cNvPr id="10" name="TextBox 9"/>
          <p:cNvSpPr txBox="1"/>
          <p:nvPr/>
        </p:nvSpPr>
        <p:spPr>
          <a:xfrm>
            <a:off x="777240" y="1463040"/>
            <a:ext cx="8686800" cy="3200400"/>
          </a:xfrm>
          <a:prstGeom prst="rect">
            <a:avLst/>
          </a:prstGeom>
          <a:noFill/>
        </p:spPr>
        <p:txBody>
          <a:bodyPr wrap="square">
            <a:spAutoFit/>
          </a:bodyPr>
          <a:lstStyle/>
          <a:p>
            <a:pPr algn="l"/>
            <a:r>
              <a:rPr sz="6200" b="1" i="0">
                <a:solidFill>
                  <a:srgbClr val="FFFFFF"/>
                </a:solidFill>
                <a:latin typeface="Helvetica Neue"/>
              </a:rPr>
              <a:t>Becoming a
Power User
of ChatGPT</a:t>
            </a:r>
          </a:p>
        </p:txBody>
      </p:sp>
      <p:sp>
        <p:nvSpPr>
          <p:cNvPr id="11" name="TextBox 10"/>
          <p:cNvSpPr txBox="1"/>
          <p:nvPr/>
        </p:nvSpPr>
        <p:spPr>
          <a:xfrm>
            <a:off x="777240" y="5120640"/>
            <a:ext cx="5943600" cy="457200"/>
          </a:xfrm>
          <a:prstGeom prst="rect">
            <a:avLst/>
          </a:prstGeom>
          <a:noFill/>
        </p:spPr>
        <p:txBody>
          <a:bodyPr wrap="square">
            <a:spAutoFit/>
          </a:bodyPr>
          <a:lstStyle/>
          <a:p>
            <a:pPr algn="l"/>
            <a:r>
              <a:rPr sz="1500" b="1" i="0">
                <a:solidFill>
                  <a:srgbClr val="FFFFFF"/>
                </a:solidFill>
                <a:latin typeface="Helvetica Neue"/>
              </a:rPr>
              <a:t>March 31, 2026  ·  6:30 PM</a:t>
            </a:r>
          </a:p>
        </p:txBody>
      </p:sp>
      <p:sp>
        <p:nvSpPr>
          <p:cNvPr id="12" name="TextBox 11"/>
          <p:cNvSpPr txBox="1"/>
          <p:nvPr/>
        </p:nvSpPr>
        <p:spPr>
          <a:xfrm>
            <a:off x="777240" y="5559552"/>
            <a:ext cx="7772400" cy="411480"/>
          </a:xfrm>
          <a:prstGeom prst="rect">
            <a:avLst/>
          </a:prstGeom>
          <a:noFill/>
        </p:spPr>
        <p:txBody>
          <a:bodyPr wrap="square">
            <a:spAutoFit/>
          </a:bodyPr>
          <a:lstStyle/>
          <a:p>
            <a:pPr algn="l"/>
            <a:r>
              <a:rPr sz="1200" b="0" i="1">
                <a:solidFill>
                  <a:srgbClr val="FFCC99"/>
                </a:solidFill>
                <a:latin typeface="Helvetica Neue"/>
              </a:rPr>
              <a:t>College of Emerging &amp; Collaborative Studies  ·  University of Tennessee</a:t>
            </a:r>
          </a:p>
        </p:txBody>
      </p:sp>
      <p:sp>
        <p:nvSpPr>
          <p:cNvPr id="13" name="Oval 12"/>
          <p:cNvSpPr/>
          <p:nvPr/>
        </p:nvSpPr>
        <p:spPr>
          <a:xfrm>
            <a:off x="8961120" y="502920"/>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Oval 13"/>
          <p:cNvSpPr/>
          <p:nvPr/>
        </p:nvSpPr>
        <p:spPr>
          <a:xfrm>
            <a:off x="9528048" y="502920"/>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10094976" y="502920"/>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10661904" y="502920"/>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8961120" y="1069848"/>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9528048" y="1069848"/>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10094976" y="1069848"/>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Oval 19"/>
          <p:cNvSpPr/>
          <p:nvPr/>
        </p:nvSpPr>
        <p:spPr>
          <a:xfrm>
            <a:off x="10661904" y="1069848"/>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8961120" y="1636776"/>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9528048" y="1636776"/>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10094976" y="1636776"/>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Oval 23"/>
          <p:cNvSpPr/>
          <p:nvPr/>
        </p:nvSpPr>
        <p:spPr>
          <a:xfrm>
            <a:off x="10661904" y="1636776"/>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Oval 24"/>
          <p:cNvSpPr/>
          <p:nvPr/>
        </p:nvSpPr>
        <p:spPr>
          <a:xfrm>
            <a:off x="8961120" y="2203704"/>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Oval 25"/>
          <p:cNvSpPr/>
          <p:nvPr/>
        </p:nvSpPr>
        <p:spPr>
          <a:xfrm>
            <a:off x="9528048" y="2203704"/>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10094976" y="2203704"/>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10661904" y="2203704"/>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Oval 28"/>
          <p:cNvSpPr/>
          <p:nvPr/>
        </p:nvSpPr>
        <p:spPr>
          <a:xfrm>
            <a:off x="8961120" y="2770632"/>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Oval 29"/>
          <p:cNvSpPr/>
          <p:nvPr/>
        </p:nvSpPr>
        <p:spPr>
          <a:xfrm>
            <a:off x="9528048" y="2770632"/>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Oval 30"/>
          <p:cNvSpPr/>
          <p:nvPr/>
        </p:nvSpPr>
        <p:spPr>
          <a:xfrm>
            <a:off x="10094976" y="2770632"/>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Oval 31"/>
          <p:cNvSpPr/>
          <p:nvPr/>
        </p:nvSpPr>
        <p:spPr>
          <a:xfrm>
            <a:off x="10661904" y="2770632"/>
            <a:ext cx="137160" cy="137160"/>
          </a:xfrm>
          <a:prstGeom prst="ellipse">
            <a:avLst/>
          </a:prstGeom>
          <a:solidFill>
            <a:srgbClr val="33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8961120" y="3383280"/>
            <a:ext cx="2926080" cy="9601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8961120" y="3456432"/>
            <a:ext cx="2926080" cy="402336"/>
          </a:xfrm>
          <a:prstGeom prst="rect">
            <a:avLst/>
          </a:prstGeom>
          <a:noFill/>
        </p:spPr>
        <p:txBody>
          <a:bodyPr wrap="square">
            <a:spAutoFit/>
          </a:bodyPr>
          <a:lstStyle/>
          <a:p>
            <a:pPr algn="ctr"/>
            <a:r>
              <a:rPr sz="1200" b="1" i="0">
                <a:solidFill>
                  <a:srgbClr val="FFFFFF"/>
                </a:solidFill>
                <a:latin typeface="Helvetica Neue"/>
              </a:rPr>
              <a:t>WORKSHOP</a:t>
            </a:r>
          </a:p>
        </p:txBody>
      </p:sp>
      <p:sp>
        <p:nvSpPr>
          <p:cNvPr id="35" name="TextBox 34"/>
          <p:cNvSpPr txBox="1"/>
          <p:nvPr/>
        </p:nvSpPr>
        <p:spPr>
          <a:xfrm>
            <a:off x="8961120" y="3822191"/>
            <a:ext cx="2926080" cy="384048"/>
          </a:xfrm>
          <a:prstGeom prst="rect">
            <a:avLst/>
          </a:prstGeom>
          <a:noFill/>
        </p:spPr>
        <p:txBody>
          <a:bodyPr wrap="square">
            <a:spAutoFit/>
          </a:bodyPr>
          <a:lstStyle/>
          <a:p>
            <a:pPr algn="ctr"/>
            <a:r>
              <a:rPr sz="1400" b="0" i="0">
                <a:solidFill>
                  <a:srgbClr val="FFFFFF"/>
                </a:solidFill>
                <a:latin typeface="Helvetica Neue"/>
              </a:rPr>
              <a:t>Spring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4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Projects</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828800"/>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8368" y="1737360"/>
            <a:ext cx="10789920" cy="475488"/>
          </a:xfrm>
          <a:prstGeom prst="rect">
            <a:avLst/>
          </a:prstGeom>
          <a:noFill/>
        </p:spPr>
        <p:txBody>
          <a:bodyPr wrap="square">
            <a:spAutoFit/>
          </a:bodyPr>
          <a:lstStyle/>
          <a:p>
            <a:pPr algn="l"/>
            <a:r>
              <a:rPr sz="1900" b="0" i="0">
                <a:solidFill>
                  <a:srgbClr val="1A1A1A"/>
                </a:solidFill>
                <a:latin typeface="Helvetica Neue"/>
              </a:rPr>
              <a:t>Organize related chats into a Project -- each gets its own instructions and file uploads</a:t>
            </a:r>
          </a:p>
        </p:txBody>
      </p:sp>
      <p:sp>
        <p:nvSpPr>
          <p:cNvPr id="10" name="TextBox 9"/>
          <p:cNvSpPr txBox="1"/>
          <p:nvPr/>
        </p:nvSpPr>
        <p:spPr>
          <a:xfrm>
            <a:off x="868680" y="2267712"/>
            <a:ext cx="10515600" cy="402336"/>
          </a:xfrm>
          <a:prstGeom prst="rect">
            <a:avLst/>
          </a:prstGeom>
          <a:noFill/>
        </p:spPr>
        <p:txBody>
          <a:bodyPr wrap="square">
            <a:spAutoFit/>
          </a:bodyPr>
          <a:lstStyle/>
          <a:p>
            <a:pPr algn="l"/>
            <a:r>
              <a:rPr sz="1500" b="0" i="1">
                <a:solidFill>
                  <a:srgbClr val="888888"/>
                </a:solidFill>
                <a:latin typeface="Helvetica Neue"/>
              </a:rPr>
              <a:t>-&gt;  Where: ChatGPT sidebar -&gt; New Project</a:t>
            </a:r>
          </a:p>
        </p:txBody>
      </p:sp>
      <p:sp>
        <p:nvSpPr>
          <p:cNvPr id="11" name="TextBox 10"/>
          <p:cNvSpPr txBox="1"/>
          <p:nvPr/>
        </p:nvSpPr>
        <p:spPr>
          <a:xfrm>
            <a:off x="868680" y="2670048"/>
            <a:ext cx="10515600" cy="402336"/>
          </a:xfrm>
          <a:prstGeom prst="rect">
            <a:avLst/>
          </a:prstGeom>
          <a:noFill/>
        </p:spPr>
        <p:txBody>
          <a:bodyPr wrap="square">
            <a:spAutoFit/>
          </a:bodyPr>
          <a:lstStyle/>
          <a:p>
            <a:pPr algn="l"/>
            <a:r>
              <a:rPr sz="1500" b="0" i="1">
                <a:solidFill>
                  <a:srgbClr val="888888"/>
                </a:solidFill>
                <a:latin typeface="Helvetica Neue"/>
              </a:rPr>
              <a:t>-&gt;  ChatGPT references your uploaded files automatically in every chat inside that project</a:t>
            </a:r>
          </a:p>
        </p:txBody>
      </p:sp>
      <p:sp>
        <p:nvSpPr>
          <p:cNvPr id="12" name="Rectangle 11"/>
          <p:cNvSpPr/>
          <p:nvPr/>
        </p:nvSpPr>
        <p:spPr>
          <a:xfrm>
            <a:off x="457200" y="3163824"/>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8368" y="3072384"/>
            <a:ext cx="10789920" cy="475488"/>
          </a:xfrm>
          <a:prstGeom prst="rect">
            <a:avLst/>
          </a:prstGeom>
          <a:noFill/>
        </p:spPr>
        <p:txBody>
          <a:bodyPr wrap="square">
            <a:spAutoFit/>
          </a:bodyPr>
          <a:lstStyle/>
          <a:p>
            <a:pPr algn="l"/>
            <a:r>
              <a:rPr sz="1900" b="0" i="0">
                <a:solidFill>
                  <a:srgbClr val="1A1A1A"/>
                </a:solidFill>
                <a:latin typeface="Helvetica Neue"/>
              </a:rPr>
              <a:t>Example: create a project for each class -- upload the syllabus, lecture notes, and past exams</a:t>
            </a:r>
          </a:p>
        </p:txBody>
      </p:sp>
      <p:sp>
        <p:nvSpPr>
          <p:cNvPr id="14" name="TextBox 13"/>
          <p:cNvSpPr txBox="1"/>
          <p:nvPr/>
        </p:nvSpPr>
        <p:spPr>
          <a:xfrm>
            <a:off x="868680" y="3602736"/>
            <a:ext cx="10515600" cy="402336"/>
          </a:xfrm>
          <a:prstGeom prst="rect">
            <a:avLst/>
          </a:prstGeom>
          <a:noFill/>
        </p:spPr>
        <p:txBody>
          <a:bodyPr wrap="square">
            <a:spAutoFit/>
          </a:bodyPr>
          <a:lstStyle/>
          <a:p>
            <a:pPr algn="l"/>
            <a:r>
              <a:rPr sz="1500" b="0" i="1">
                <a:solidFill>
                  <a:srgbClr val="888888"/>
                </a:solidFill>
                <a:latin typeface="Helvetica Neue"/>
              </a:rPr>
              <a:t>-&gt;  Ask: "What topics should I focus on for the midterm?" or "Help me outline this assignment"</a:t>
            </a:r>
          </a:p>
        </p:txBody>
      </p:sp>
      <p:sp>
        <p:nvSpPr>
          <p:cNvPr id="15" name="Rectangle 14"/>
          <p:cNvSpPr/>
          <p:nvPr/>
        </p:nvSpPr>
        <p:spPr>
          <a:xfrm>
            <a:off x="457200" y="4096512"/>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8368" y="4005072"/>
            <a:ext cx="10789920" cy="475488"/>
          </a:xfrm>
          <a:prstGeom prst="rect">
            <a:avLst/>
          </a:prstGeom>
          <a:noFill/>
        </p:spPr>
        <p:txBody>
          <a:bodyPr wrap="square">
            <a:spAutoFit/>
          </a:bodyPr>
          <a:lstStyle/>
          <a:p>
            <a:pPr algn="l"/>
            <a:r>
              <a:rPr sz="1900" b="0" i="0">
                <a:solidFill>
                  <a:srgbClr val="1A1A1A"/>
                </a:solidFill>
                <a:latin typeface="Helvetica Neue"/>
              </a:rPr>
              <a:t>Projects vs. Custom GPTs -- the key difference:</a:t>
            </a:r>
          </a:p>
        </p:txBody>
      </p:sp>
      <p:sp>
        <p:nvSpPr>
          <p:cNvPr id="17" name="TextBox 16"/>
          <p:cNvSpPr txBox="1"/>
          <p:nvPr/>
        </p:nvSpPr>
        <p:spPr>
          <a:xfrm>
            <a:off x="868680" y="4535424"/>
            <a:ext cx="10515600" cy="402336"/>
          </a:xfrm>
          <a:prstGeom prst="rect">
            <a:avLst/>
          </a:prstGeom>
          <a:noFill/>
        </p:spPr>
        <p:txBody>
          <a:bodyPr wrap="square">
            <a:spAutoFit/>
          </a:bodyPr>
          <a:lstStyle/>
          <a:p>
            <a:pPr algn="l"/>
            <a:r>
              <a:rPr sz="1500" b="0" i="1">
                <a:solidFill>
                  <a:srgbClr val="888888"/>
                </a:solidFill>
                <a:latin typeface="Helvetica Neue"/>
              </a:rPr>
              <a:t>-&gt;  Custom GPTs = broad, reusable tools anyone can open -- like a shared tutor persona</a:t>
            </a:r>
          </a:p>
        </p:txBody>
      </p:sp>
      <p:sp>
        <p:nvSpPr>
          <p:cNvPr id="18" name="TextBox 17"/>
          <p:cNvSpPr txBox="1"/>
          <p:nvPr/>
        </p:nvSpPr>
        <p:spPr>
          <a:xfrm>
            <a:off x="868680" y="4937760"/>
            <a:ext cx="10515600" cy="402336"/>
          </a:xfrm>
          <a:prstGeom prst="rect">
            <a:avLst/>
          </a:prstGeom>
          <a:noFill/>
        </p:spPr>
        <p:txBody>
          <a:bodyPr wrap="square">
            <a:spAutoFit/>
          </a:bodyPr>
          <a:lstStyle/>
          <a:p>
            <a:pPr algn="l"/>
            <a:r>
              <a:rPr sz="1500" b="0" i="1">
                <a:solidFill>
                  <a:srgbClr val="888888"/>
                </a:solidFill>
                <a:latin typeface="Helvetica Neue"/>
              </a:rPr>
              <a:t>-&gt;  Projects = private focused workspace with its own separate chat history</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5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Connectors</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828800"/>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8368" y="1737360"/>
            <a:ext cx="10789920" cy="475488"/>
          </a:xfrm>
          <a:prstGeom prst="rect">
            <a:avLst/>
          </a:prstGeom>
          <a:noFill/>
        </p:spPr>
        <p:txBody>
          <a:bodyPr wrap="square">
            <a:spAutoFit/>
          </a:bodyPr>
          <a:lstStyle/>
          <a:p>
            <a:pPr algn="l"/>
            <a:r>
              <a:rPr sz="1900" b="0" i="0">
                <a:solidFill>
                  <a:srgbClr val="1A1A1A"/>
                </a:solidFill>
                <a:latin typeface="Helvetica Neue"/>
              </a:rPr>
              <a:t>Link ChatGPT directly to your apps -- it reads your real files and emails in real time</a:t>
            </a:r>
          </a:p>
        </p:txBody>
      </p:sp>
      <p:sp>
        <p:nvSpPr>
          <p:cNvPr id="10" name="TextBox 9"/>
          <p:cNvSpPr txBox="1"/>
          <p:nvPr/>
        </p:nvSpPr>
        <p:spPr>
          <a:xfrm>
            <a:off x="868680" y="2267712"/>
            <a:ext cx="10515600" cy="402336"/>
          </a:xfrm>
          <a:prstGeom prst="rect">
            <a:avLst/>
          </a:prstGeom>
          <a:noFill/>
        </p:spPr>
        <p:txBody>
          <a:bodyPr wrap="square">
            <a:spAutoFit/>
          </a:bodyPr>
          <a:lstStyle/>
          <a:p>
            <a:pPr algn="l"/>
            <a:r>
              <a:rPr sz="1500" b="0" i="1">
                <a:solidFill>
                  <a:srgbClr val="888888"/>
                </a:solidFill>
                <a:latin typeface="Helvetica Neue"/>
              </a:rPr>
              <a:t>-&gt;  Where: ChatGPT sidebar -&gt; Connect Apps</a:t>
            </a:r>
          </a:p>
        </p:txBody>
      </p:sp>
      <p:sp>
        <p:nvSpPr>
          <p:cNvPr id="11" name="TextBox 10"/>
          <p:cNvSpPr txBox="1"/>
          <p:nvPr/>
        </p:nvSpPr>
        <p:spPr>
          <a:xfrm>
            <a:off x="868680" y="2670048"/>
            <a:ext cx="10515600" cy="402336"/>
          </a:xfrm>
          <a:prstGeom prst="rect">
            <a:avLst/>
          </a:prstGeom>
          <a:noFill/>
        </p:spPr>
        <p:txBody>
          <a:bodyPr wrap="square">
            <a:spAutoFit/>
          </a:bodyPr>
          <a:lstStyle/>
          <a:p>
            <a:pPr algn="l"/>
            <a:r>
              <a:rPr sz="1500" b="0" i="1">
                <a:solidFill>
                  <a:srgbClr val="888888"/>
                </a:solidFill>
                <a:latin typeface="Helvetica Neue"/>
              </a:rPr>
              <a:t>-&gt;  Available: Google Drive, OneDrive / Outlook, Notion, GitHub</a:t>
            </a:r>
          </a:p>
        </p:txBody>
      </p:sp>
      <p:sp>
        <p:nvSpPr>
          <p:cNvPr id="12" name="Rectangle 11"/>
          <p:cNvSpPr/>
          <p:nvPr/>
        </p:nvSpPr>
        <p:spPr>
          <a:xfrm>
            <a:off x="457200" y="3163824"/>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8368" y="3072384"/>
            <a:ext cx="10789920" cy="475488"/>
          </a:xfrm>
          <a:prstGeom prst="rect">
            <a:avLst/>
          </a:prstGeom>
          <a:noFill/>
        </p:spPr>
        <p:txBody>
          <a:bodyPr wrap="square">
            <a:spAutoFit/>
          </a:bodyPr>
          <a:lstStyle/>
          <a:p>
            <a:pPr algn="l"/>
            <a:r>
              <a:rPr sz="1900" b="0" i="0">
                <a:solidFill>
                  <a:srgbClr val="1A1A1A"/>
                </a:solidFill>
                <a:latin typeface="Helvetica Neue"/>
              </a:rPr>
              <a:t>School email example: connect your UTK Outlook account</a:t>
            </a:r>
          </a:p>
        </p:txBody>
      </p:sp>
      <p:sp>
        <p:nvSpPr>
          <p:cNvPr id="14" name="TextBox 13"/>
          <p:cNvSpPr txBox="1"/>
          <p:nvPr/>
        </p:nvSpPr>
        <p:spPr>
          <a:xfrm>
            <a:off x="868680" y="3602736"/>
            <a:ext cx="10515600" cy="402336"/>
          </a:xfrm>
          <a:prstGeom prst="rect">
            <a:avLst/>
          </a:prstGeom>
          <a:noFill/>
        </p:spPr>
        <p:txBody>
          <a:bodyPr wrap="square">
            <a:spAutoFit/>
          </a:bodyPr>
          <a:lstStyle/>
          <a:p>
            <a:pPr algn="l"/>
            <a:r>
              <a:rPr sz="1500" b="0" i="1">
                <a:solidFill>
                  <a:srgbClr val="888888"/>
                </a:solidFill>
                <a:latin typeface="Helvetica Neue"/>
              </a:rPr>
              <a:t>-&gt;  "Do I have any emails from my professors this week?"</a:t>
            </a:r>
          </a:p>
        </p:txBody>
      </p:sp>
      <p:sp>
        <p:nvSpPr>
          <p:cNvPr id="15" name="TextBox 14"/>
          <p:cNvSpPr txBox="1"/>
          <p:nvPr/>
        </p:nvSpPr>
        <p:spPr>
          <a:xfrm>
            <a:off x="868680" y="4005072"/>
            <a:ext cx="10515600" cy="402336"/>
          </a:xfrm>
          <a:prstGeom prst="rect">
            <a:avLst/>
          </a:prstGeom>
          <a:noFill/>
        </p:spPr>
        <p:txBody>
          <a:bodyPr wrap="square">
            <a:spAutoFit/>
          </a:bodyPr>
          <a:lstStyle/>
          <a:p>
            <a:pPr algn="l"/>
            <a:r>
              <a:rPr sz="1500" b="0" i="1">
                <a:solidFill>
                  <a:srgbClr val="888888"/>
                </a:solidFill>
                <a:latin typeface="Helvetica Neue"/>
              </a:rPr>
              <a:t>-&gt;  "Summarize everything my COSC 370 professor has sent me this semester"</a:t>
            </a:r>
          </a:p>
        </p:txBody>
      </p:sp>
      <p:sp>
        <p:nvSpPr>
          <p:cNvPr id="16" name="TextBox 15"/>
          <p:cNvSpPr txBox="1"/>
          <p:nvPr/>
        </p:nvSpPr>
        <p:spPr>
          <a:xfrm>
            <a:off x="868680" y="4407408"/>
            <a:ext cx="10515600" cy="402336"/>
          </a:xfrm>
          <a:prstGeom prst="rect">
            <a:avLst/>
          </a:prstGeom>
          <a:noFill/>
        </p:spPr>
        <p:txBody>
          <a:bodyPr wrap="square">
            <a:spAutoFit/>
          </a:bodyPr>
          <a:lstStyle/>
          <a:p>
            <a:pPr algn="l"/>
            <a:r>
              <a:rPr sz="1500" b="0" i="1">
                <a:solidFill>
                  <a:srgbClr val="888888"/>
                </a:solidFill>
                <a:latin typeface="Helvetica Neue"/>
              </a:rPr>
              <a:t>-&gt;  "Are there any assignment deadlines mentioned in my emails?"</a:t>
            </a:r>
          </a:p>
        </p:txBody>
      </p:sp>
      <p:sp>
        <p:nvSpPr>
          <p:cNvPr id="17" name="Rectangle 16"/>
          <p:cNvSpPr/>
          <p:nvPr/>
        </p:nvSpPr>
        <p:spPr>
          <a:xfrm>
            <a:off x="457200" y="4901184"/>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58368" y="4809744"/>
            <a:ext cx="10789920" cy="475488"/>
          </a:xfrm>
          <a:prstGeom prst="rect">
            <a:avLst/>
          </a:prstGeom>
          <a:noFill/>
        </p:spPr>
        <p:txBody>
          <a:bodyPr wrap="square">
            <a:spAutoFit/>
          </a:bodyPr>
          <a:lstStyle/>
          <a:p>
            <a:pPr algn="l"/>
            <a:r>
              <a:rPr sz="1900" b="0" i="0">
                <a:solidFill>
                  <a:srgbClr val="1A1A1A"/>
                </a:solidFill>
                <a:latin typeface="Helvetica Neue"/>
              </a:rPr>
              <a:t>Requires ChatGPT Go or Plus -- most students have this via the free credits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6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Canvas</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664208"/>
            <a:ext cx="11247120" cy="621792"/>
          </a:xfrm>
          <a:prstGeom prst="rect">
            <a:avLst/>
          </a:prstGeom>
          <a:solidFill>
            <a:srgbClr val="FFF0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457200" y="1664208"/>
            <a:ext cx="50292" cy="6217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1792" y="1737360"/>
            <a:ext cx="2194560" cy="320040"/>
          </a:xfrm>
          <a:prstGeom prst="rect">
            <a:avLst/>
          </a:prstGeom>
          <a:noFill/>
        </p:spPr>
        <p:txBody>
          <a:bodyPr wrap="square">
            <a:spAutoFit/>
          </a:bodyPr>
          <a:lstStyle/>
          <a:p>
            <a:pPr algn="l"/>
            <a:r>
              <a:rPr sz="1300" b="1" i="0">
                <a:solidFill>
                  <a:srgbClr val="1A1A1A"/>
                </a:solidFill>
                <a:latin typeface="Helvetica Neue"/>
              </a:rPr>
              <a:t>How to open Canvas:  </a:t>
            </a:r>
          </a:p>
        </p:txBody>
      </p:sp>
      <p:sp>
        <p:nvSpPr>
          <p:cNvPr id="11" name="TextBox 10"/>
          <p:cNvSpPr txBox="1"/>
          <p:nvPr/>
        </p:nvSpPr>
        <p:spPr>
          <a:xfrm>
            <a:off x="2926080" y="1737360"/>
            <a:ext cx="8686800" cy="384048"/>
          </a:xfrm>
          <a:prstGeom prst="rect">
            <a:avLst/>
          </a:prstGeom>
          <a:noFill/>
        </p:spPr>
        <p:txBody>
          <a:bodyPr wrap="square">
            <a:spAutoFit/>
          </a:bodyPr>
          <a:lstStyle/>
          <a:p>
            <a:pPr algn="l"/>
            <a:r>
              <a:rPr sz="1300" b="0" i="0">
                <a:solidFill>
                  <a:srgbClr val="1A1A1A"/>
                </a:solidFill>
                <a:latin typeface="Helvetica Neue"/>
              </a:rPr>
              <a:t>Type  /canvas  in chat  --  or click the pencil icon in the top-right of the chat window  --  or just say "open canvas"</a:t>
            </a:r>
          </a:p>
        </p:txBody>
      </p:sp>
      <p:sp>
        <p:nvSpPr>
          <p:cNvPr id="12" name="Rectangle 11"/>
          <p:cNvSpPr/>
          <p:nvPr/>
        </p:nvSpPr>
        <p:spPr>
          <a:xfrm>
            <a:off x="457200" y="2578608"/>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8368" y="2487168"/>
            <a:ext cx="10789920" cy="475488"/>
          </a:xfrm>
          <a:prstGeom prst="rect">
            <a:avLst/>
          </a:prstGeom>
          <a:noFill/>
        </p:spPr>
        <p:txBody>
          <a:bodyPr wrap="square">
            <a:spAutoFit/>
          </a:bodyPr>
          <a:lstStyle/>
          <a:p>
            <a:pPr algn="l"/>
            <a:r>
              <a:rPr sz="1900" b="0" i="0">
                <a:solidFill>
                  <a:srgbClr val="1A1A1A"/>
                </a:solidFill>
                <a:latin typeface="Helvetica Neue"/>
              </a:rPr>
              <a:t>A collaborative editor that opens inside ChatGPT -- for writing and code</a:t>
            </a:r>
          </a:p>
        </p:txBody>
      </p:sp>
      <p:sp>
        <p:nvSpPr>
          <p:cNvPr id="14" name="Rectangle 13"/>
          <p:cNvSpPr/>
          <p:nvPr/>
        </p:nvSpPr>
        <p:spPr>
          <a:xfrm>
            <a:off x="457200" y="3108960"/>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8368" y="3017520"/>
            <a:ext cx="10789920" cy="475488"/>
          </a:xfrm>
          <a:prstGeom prst="rect">
            <a:avLst/>
          </a:prstGeom>
          <a:noFill/>
        </p:spPr>
        <p:txBody>
          <a:bodyPr wrap="square">
            <a:spAutoFit/>
          </a:bodyPr>
          <a:lstStyle/>
          <a:p>
            <a:pPr algn="l"/>
            <a:r>
              <a:rPr sz="1900" b="0" i="0">
                <a:solidFill>
                  <a:srgbClr val="1A1A1A"/>
                </a:solidFill>
                <a:latin typeface="Helvetica Neue"/>
              </a:rPr>
              <a:t>ChatGPT edits your document directly instead of dumping new text into chat</a:t>
            </a:r>
          </a:p>
        </p:txBody>
      </p:sp>
      <p:sp>
        <p:nvSpPr>
          <p:cNvPr id="16" name="Rectangle 15"/>
          <p:cNvSpPr/>
          <p:nvPr/>
        </p:nvSpPr>
        <p:spPr>
          <a:xfrm>
            <a:off x="457200" y="3639312"/>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 y="3547872"/>
            <a:ext cx="10789920" cy="475488"/>
          </a:xfrm>
          <a:prstGeom prst="rect">
            <a:avLst/>
          </a:prstGeom>
          <a:noFill/>
        </p:spPr>
        <p:txBody>
          <a:bodyPr wrap="square">
            <a:spAutoFit/>
          </a:bodyPr>
          <a:lstStyle/>
          <a:p>
            <a:pPr algn="l"/>
            <a:r>
              <a:rPr sz="1900" b="0" i="0">
                <a:solidFill>
                  <a:srgbClr val="1A1A1A"/>
                </a:solidFill>
                <a:latin typeface="Helvetica Neue"/>
              </a:rPr>
              <a:t>Writing Canvas: essays, reports, emails -- ChatGPT makes inline suggestions and rewrites</a:t>
            </a:r>
          </a:p>
        </p:txBody>
      </p:sp>
      <p:sp>
        <p:nvSpPr>
          <p:cNvPr id="18" name="TextBox 17"/>
          <p:cNvSpPr txBox="1"/>
          <p:nvPr/>
        </p:nvSpPr>
        <p:spPr>
          <a:xfrm>
            <a:off x="868680" y="4078224"/>
            <a:ext cx="10515600" cy="402336"/>
          </a:xfrm>
          <a:prstGeom prst="rect">
            <a:avLst/>
          </a:prstGeom>
          <a:noFill/>
        </p:spPr>
        <p:txBody>
          <a:bodyPr wrap="square">
            <a:spAutoFit/>
          </a:bodyPr>
          <a:lstStyle/>
          <a:p>
            <a:pPr algn="l"/>
            <a:r>
              <a:rPr sz="1500" b="0" i="1">
                <a:solidFill>
                  <a:srgbClr val="888888"/>
                </a:solidFill>
                <a:latin typeface="Helvetica Neue"/>
              </a:rPr>
              <a:t>-&gt;  Highlight any section -&gt; ask ChatGPT to rephrase, expand, shorten, or simplify it</a:t>
            </a:r>
          </a:p>
        </p:txBody>
      </p:sp>
      <p:sp>
        <p:nvSpPr>
          <p:cNvPr id="19" name="Rectangle 18"/>
          <p:cNvSpPr/>
          <p:nvPr/>
        </p:nvSpPr>
        <p:spPr>
          <a:xfrm>
            <a:off x="457200" y="4572000"/>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58368" y="4480560"/>
            <a:ext cx="10789920" cy="475488"/>
          </a:xfrm>
          <a:prstGeom prst="rect">
            <a:avLst/>
          </a:prstGeom>
          <a:noFill/>
        </p:spPr>
        <p:txBody>
          <a:bodyPr wrap="square">
            <a:spAutoFit/>
          </a:bodyPr>
          <a:lstStyle/>
          <a:p>
            <a:pPr algn="l"/>
            <a:r>
              <a:rPr sz="1900" b="0" i="0">
                <a:solidFill>
                  <a:srgbClr val="1A1A1A"/>
                </a:solidFill>
                <a:latin typeface="Helvetica Neue"/>
              </a:rPr>
              <a:t>Code Canvas: write, debug, and run code with AI working side by side</a:t>
            </a:r>
          </a:p>
        </p:txBody>
      </p:sp>
      <p:sp>
        <p:nvSpPr>
          <p:cNvPr id="21" name="TextBox 20"/>
          <p:cNvSpPr txBox="1"/>
          <p:nvPr/>
        </p:nvSpPr>
        <p:spPr>
          <a:xfrm>
            <a:off x="868680" y="5010912"/>
            <a:ext cx="10515600" cy="402336"/>
          </a:xfrm>
          <a:prstGeom prst="rect">
            <a:avLst/>
          </a:prstGeom>
          <a:noFill/>
        </p:spPr>
        <p:txBody>
          <a:bodyPr wrap="square">
            <a:spAutoFit/>
          </a:bodyPr>
          <a:lstStyle/>
          <a:p>
            <a:pPr algn="l"/>
            <a:r>
              <a:rPr sz="1500" b="0" i="1">
                <a:solidFill>
                  <a:srgbClr val="888888"/>
                </a:solidFill>
                <a:latin typeface="Helvetica Neue"/>
              </a:rPr>
              <a:t>-&gt;  Great for: any time you are iterating on a document or script across multiple rounds</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7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Which Plan Gets What?</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0" y="1664208"/>
            <a:ext cx="2423160" cy="402336"/>
          </a:xfrm>
          <a:prstGeom prst="rect">
            <a:avLst/>
          </a:prstGeom>
          <a:noFill/>
        </p:spPr>
        <p:txBody>
          <a:bodyPr wrap="square">
            <a:spAutoFit/>
          </a:bodyPr>
          <a:lstStyle/>
          <a:p>
            <a:pPr algn="ctr"/>
            <a:r>
              <a:rPr sz="1400" b="1" i="0">
                <a:solidFill>
                  <a:srgbClr val="FF8200"/>
                </a:solidFill>
                <a:latin typeface="Helvetica Neue"/>
              </a:rPr>
              <a:t>Free</a:t>
            </a:r>
          </a:p>
        </p:txBody>
      </p:sp>
      <p:sp>
        <p:nvSpPr>
          <p:cNvPr id="9" name="TextBox 8"/>
          <p:cNvSpPr txBox="1"/>
          <p:nvPr/>
        </p:nvSpPr>
        <p:spPr>
          <a:xfrm>
            <a:off x="7178040" y="1664208"/>
            <a:ext cx="2423160" cy="402336"/>
          </a:xfrm>
          <a:prstGeom prst="rect">
            <a:avLst/>
          </a:prstGeom>
          <a:noFill/>
        </p:spPr>
        <p:txBody>
          <a:bodyPr wrap="square">
            <a:spAutoFit/>
          </a:bodyPr>
          <a:lstStyle/>
          <a:p>
            <a:pPr algn="ctr"/>
            <a:r>
              <a:rPr sz="1400" b="1" i="0">
                <a:solidFill>
                  <a:srgbClr val="FF8200"/>
                </a:solidFill>
                <a:latin typeface="Helvetica Neue"/>
              </a:rPr>
              <a:t>Go</a:t>
            </a:r>
          </a:p>
        </p:txBody>
      </p:sp>
      <p:sp>
        <p:nvSpPr>
          <p:cNvPr id="10" name="TextBox 9"/>
          <p:cNvSpPr txBox="1"/>
          <p:nvPr/>
        </p:nvSpPr>
        <p:spPr>
          <a:xfrm>
            <a:off x="9784080" y="1664208"/>
            <a:ext cx="2423160" cy="402336"/>
          </a:xfrm>
          <a:prstGeom prst="rect">
            <a:avLst/>
          </a:prstGeom>
          <a:noFill/>
        </p:spPr>
        <p:txBody>
          <a:bodyPr wrap="square">
            <a:spAutoFit/>
          </a:bodyPr>
          <a:lstStyle/>
          <a:p>
            <a:pPr algn="ctr"/>
            <a:r>
              <a:rPr sz="1400" b="1" i="0">
                <a:solidFill>
                  <a:srgbClr val="FF8200"/>
                </a:solidFill>
                <a:latin typeface="Helvetica Neue"/>
              </a:rPr>
              <a:t>Plus</a:t>
            </a:r>
          </a:p>
        </p:txBody>
      </p:sp>
      <p:sp>
        <p:nvSpPr>
          <p:cNvPr id="11" name="Rectangle 10"/>
          <p:cNvSpPr/>
          <p:nvPr/>
        </p:nvSpPr>
        <p:spPr>
          <a:xfrm>
            <a:off x="457200" y="2176272"/>
            <a:ext cx="11247120" cy="420624"/>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 y="2203704"/>
            <a:ext cx="3840480" cy="384048"/>
          </a:xfrm>
          <a:prstGeom prst="rect">
            <a:avLst/>
          </a:prstGeom>
          <a:noFill/>
        </p:spPr>
        <p:txBody>
          <a:bodyPr wrap="square">
            <a:spAutoFit/>
          </a:bodyPr>
          <a:lstStyle/>
          <a:p>
            <a:pPr algn="l"/>
            <a:r>
              <a:rPr sz="1300" b="0" i="0">
                <a:solidFill>
                  <a:srgbClr val="1A1A1A"/>
                </a:solidFill>
                <a:latin typeface="Helvetica Neue"/>
              </a:rPr>
              <a:t>GPT-4o mini (basic chat)</a:t>
            </a:r>
          </a:p>
        </p:txBody>
      </p:sp>
      <p:sp>
        <p:nvSpPr>
          <p:cNvPr id="13" name="TextBox 12"/>
          <p:cNvSpPr txBox="1"/>
          <p:nvPr/>
        </p:nvSpPr>
        <p:spPr>
          <a:xfrm>
            <a:off x="4572000" y="2203704"/>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14" name="TextBox 13"/>
          <p:cNvSpPr txBox="1"/>
          <p:nvPr/>
        </p:nvSpPr>
        <p:spPr>
          <a:xfrm>
            <a:off x="7178040" y="2203704"/>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15" name="TextBox 14"/>
          <p:cNvSpPr txBox="1"/>
          <p:nvPr/>
        </p:nvSpPr>
        <p:spPr>
          <a:xfrm>
            <a:off x="9784080" y="2203704"/>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16" name="Rectangle 15"/>
          <p:cNvSpPr/>
          <p:nvPr/>
        </p:nvSpPr>
        <p:spPr>
          <a:xfrm>
            <a:off x="457200" y="2606040"/>
            <a:ext cx="11247120" cy="420624"/>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66928" y="2633472"/>
            <a:ext cx="3840480" cy="384048"/>
          </a:xfrm>
          <a:prstGeom prst="rect">
            <a:avLst/>
          </a:prstGeom>
          <a:noFill/>
        </p:spPr>
        <p:txBody>
          <a:bodyPr wrap="square">
            <a:spAutoFit/>
          </a:bodyPr>
          <a:lstStyle/>
          <a:p>
            <a:pPr algn="l"/>
            <a:r>
              <a:rPr sz="1300" b="0" i="0">
                <a:solidFill>
                  <a:srgbClr val="1A1A1A"/>
                </a:solidFill>
                <a:latin typeface="Helvetica Neue"/>
              </a:rPr>
              <a:t>GPT-4o full model</a:t>
            </a:r>
          </a:p>
        </p:txBody>
      </p:sp>
      <p:sp>
        <p:nvSpPr>
          <p:cNvPr id="18" name="TextBox 17"/>
          <p:cNvSpPr txBox="1"/>
          <p:nvPr/>
        </p:nvSpPr>
        <p:spPr>
          <a:xfrm>
            <a:off x="4572000" y="2633472"/>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19" name="TextBox 18"/>
          <p:cNvSpPr txBox="1"/>
          <p:nvPr/>
        </p:nvSpPr>
        <p:spPr>
          <a:xfrm>
            <a:off x="7178040" y="2633472"/>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20" name="TextBox 19"/>
          <p:cNvSpPr txBox="1"/>
          <p:nvPr/>
        </p:nvSpPr>
        <p:spPr>
          <a:xfrm>
            <a:off x="9784080" y="2633472"/>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21" name="Rectangle 20"/>
          <p:cNvSpPr/>
          <p:nvPr/>
        </p:nvSpPr>
        <p:spPr>
          <a:xfrm>
            <a:off x="457200" y="3035808"/>
            <a:ext cx="11247120" cy="420624"/>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66928" y="3063240"/>
            <a:ext cx="3840480" cy="384048"/>
          </a:xfrm>
          <a:prstGeom prst="rect">
            <a:avLst/>
          </a:prstGeom>
          <a:noFill/>
        </p:spPr>
        <p:txBody>
          <a:bodyPr wrap="square">
            <a:spAutoFit/>
          </a:bodyPr>
          <a:lstStyle/>
          <a:p>
            <a:pPr algn="l"/>
            <a:r>
              <a:rPr sz="1300" b="0" i="0">
                <a:solidFill>
                  <a:srgbClr val="1A1A1A"/>
                </a:solidFill>
                <a:latin typeface="Helvetica Neue"/>
              </a:rPr>
              <a:t>Custom Instructions &amp; Memory</a:t>
            </a:r>
          </a:p>
        </p:txBody>
      </p:sp>
      <p:sp>
        <p:nvSpPr>
          <p:cNvPr id="23" name="TextBox 22"/>
          <p:cNvSpPr txBox="1"/>
          <p:nvPr/>
        </p:nvSpPr>
        <p:spPr>
          <a:xfrm>
            <a:off x="4572000" y="3063240"/>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24" name="TextBox 23"/>
          <p:cNvSpPr txBox="1"/>
          <p:nvPr/>
        </p:nvSpPr>
        <p:spPr>
          <a:xfrm>
            <a:off x="7178040" y="3063240"/>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25" name="TextBox 24"/>
          <p:cNvSpPr txBox="1"/>
          <p:nvPr/>
        </p:nvSpPr>
        <p:spPr>
          <a:xfrm>
            <a:off x="9784080" y="3063240"/>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26" name="Rectangle 25"/>
          <p:cNvSpPr/>
          <p:nvPr/>
        </p:nvSpPr>
        <p:spPr>
          <a:xfrm>
            <a:off x="457200" y="3465576"/>
            <a:ext cx="11247120" cy="420624"/>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66928" y="3493008"/>
            <a:ext cx="3840480" cy="384048"/>
          </a:xfrm>
          <a:prstGeom prst="rect">
            <a:avLst/>
          </a:prstGeom>
          <a:noFill/>
        </p:spPr>
        <p:txBody>
          <a:bodyPr wrap="square">
            <a:spAutoFit/>
          </a:bodyPr>
          <a:lstStyle/>
          <a:p>
            <a:pPr algn="l"/>
            <a:r>
              <a:rPr sz="1300" b="0" i="0">
                <a:solidFill>
                  <a:srgbClr val="1A1A1A"/>
                </a:solidFill>
                <a:latin typeface="Helvetica Neue"/>
              </a:rPr>
              <a:t>Custom GPTs</a:t>
            </a:r>
          </a:p>
        </p:txBody>
      </p:sp>
      <p:sp>
        <p:nvSpPr>
          <p:cNvPr id="28" name="TextBox 27"/>
          <p:cNvSpPr txBox="1"/>
          <p:nvPr/>
        </p:nvSpPr>
        <p:spPr>
          <a:xfrm>
            <a:off x="4572000" y="3493008"/>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29" name="TextBox 28"/>
          <p:cNvSpPr txBox="1"/>
          <p:nvPr/>
        </p:nvSpPr>
        <p:spPr>
          <a:xfrm>
            <a:off x="7178040" y="3493008"/>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30" name="TextBox 29"/>
          <p:cNvSpPr txBox="1"/>
          <p:nvPr/>
        </p:nvSpPr>
        <p:spPr>
          <a:xfrm>
            <a:off x="9784080" y="3493008"/>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31" name="Rectangle 30"/>
          <p:cNvSpPr/>
          <p:nvPr/>
        </p:nvSpPr>
        <p:spPr>
          <a:xfrm>
            <a:off x="457200" y="3895344"/>
            <a:ext cx="11247120" cy="420624"/>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66928" y="3922776"/>
            <a:ext cx="3840480" cy="384048"/>
          </a:xfrm>
          <a:prstGeom prst="rect">
            <a:avLst/>
          </a:prstGeom>
          <a:noFill/>
        </p:spPr>
        <p:txBody>
          <a:bodyPr wrap="square">
            <a:spAutoFit/>
          </a:bodyPr>
          <a:lstStyle/>
          <a:p>
            <a:pPr algn="l"/>
            <a:r>
              <a:rPr sz="1300" b="0" i="0">
                <a:solidFill>
                  <a:srgbClr val="1A1A1A"/>
                </a:solidFill>
                <a:latin typeface="Helvetica Neue"/>
              </a:rPr>
              <a:t>Projects (with file uploads)</a:t>
            </a:r>
          </a:p>
        </p:txBody>
      </p:sp>
      <p:sp>
        <p:nvSpPr>
          <p:cNvPr id="33" name="TextBox 32"/>
          <p:cNvSpPr txBox="1"/>
          <p:nvPr/>
        </p:nvSpPr>
        <p:spPr>
          <a:xfrm>
            <a:off x="4572000" y="3922776"/>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34" name="TextBox 33"/>
          <p:cNvSpPr txBox="1"/>
          <p:nvPr/>
        </p:nvSpPr>
        <p:spPr>
          <a:xfrm>
            <a:off x="7178040" y="3922776"/>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35" name="TextBox 34"/>
          <p:cNvSpPr txBox="1"/>
          <p:nvPr/>
        </p:nvSpPr>
        <p:spPr>
          <a:xfrm>
            <a:off x="9784080" y="3922776"/>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36" name="Rectangle 35"/>
          <p:cNvSpPr/>
          <p:nvPr/>
        </p:nvSpPr>
        <p:spPr>
          <a:xfrm>
            <a:off x="457200" y="4325112"/>
            <a:ext cx="11247120" cy="420624"/>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566928" y="4352544"/>
            <a:ext cx="3840480" cy="384048"/>
          </a:xfrm>
          <a:prstGeom prst="rect">
            <a:avLst/>
          </a:prstGeom>
          <a:noFill/>
        </p:spPr>
        <p:txBody>
          <a:bodyPr wrap="square">
            <a:spAutoFit/>
          </a:bodyPr>
          <a:lstStyle/>
          <a:p>
            <a:pPr algn="l"/>
            <a:r>
              <a:rPr sz="1300" b="0" i="0">
                <a:solidFill>
                  <a:srgbClr val="1A1A1A"/>
                </a:solidFill>
                <a:latin typeface="Helvetica Neue"/>
              </a:rPr>
              <a:t>Connectors (Drive, Outlook, etc.)</a:t>
            </a:r>
          </a:p>
        </p:txBody>
      </p:sp>
      <p:sp>
        <p:nvSpPr>
          <p:cNvPr id="38" name="TextBox 37"/>
          <p:cNvSpPr txBox="1"/>
          <p:nvPr/>
        </p:nvSpPr>
        <p:spPr>
          <a:xfrm>
            <a:off x="4572000" y="4352544"/>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39" name="TextBox 38"/>
          <p:cNvSpPr txBox="1"/>
          <p:nvPr/>
        </p:nvSpPr>
        <p:spPr>
          <a:xfrm>
            <a:off x="7178040" y="4352544"/>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40" name="TextBox 39"/>
          <p:cNvSpPr txBox="1"/>
          <p:nvPr/>
        </p:nvSpPr>
        <p:spPr>
          <a:xfrm>
            <a:off x="9784080" y="4352544"/>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41" name="Rectangle 40"/>
          <p:cNvSpPr/>
          <p:nvPr/>
        </p:nvSpPr>
        <p:spPr>
          <a:xfrm>
            <a:off x="457200" y="4754880"/>
            <a:ext cx="11247120" cy="420624"/>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66928" y="4782312"/>
            <a:ext cx="3840480" cy="384048"/>
          </a:xfrm>
          <a:prstGeom prst="rect">
            <a:avLst/>
          </a:prstGeom>
          <a:noFill/>
        </p:spPr>
        <p:txBody>
          <a:bodyPr wrap="square">
            <a:spAutoFit/>
          </a:bodyPr>
          <a:lstStyle/>
          <a:p>
            <a:pPr algn="l"/>
            <a:r>
              <a:rPr sz="1300" b="0" i="0">
                <a:solidFill>
                  <a:srgbClr val="1A1A1A"/>
                </a:solidFill>
                <a:latin typeface="Helvetica Neue"/>
              </a:rPr>
              <a:t>Canvas (writing &amp; code editor)</a:t>
            </a:r>
          </a:p>
        </p:txBody>
      </p:sp>
      <p:sp>
        <p:nvSpPr>
          <p:cNvPr id="43" name="TextBox 42"/>
          <p:cNvSpPr txBox="1"/>
          <p:nvPr/>
        </p:nvSpPr>
        <p:spPr>
          <a:xfrm>
            <a:off x="4572000" y="4782312"/>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44" name="TextBox 43"/>
          <p:cNvSpPr txBox="1"/>
          <p:nvPr/>
        </p:nvSpPr>
        <p:spPr>
          <a:xfrm>
            <a:off x="7178040" y="4782312"/>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45" name="TextBox 44"/>
          <p:cNvSpPr txBox="1"/>
          <p:nvPr/>
        </p:nvSpPr>
        <p:spPr>
          <a:xfrm>
            <a:off x="9784080" y="4782312"/>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46" name="Rectangle 45"/>
          <p:cNvSpPr/>
          <p:nvPr/>
        </p:nvSpPr>
        <p:spPr>
          <a:xfrm>
            <a:off x="457200" y="5184648"/>
            <a:ext cx="11247120" cy="420624"/>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566928" y="5212080"/>
            <a:ext cx="3840480" cy="384048"/>
          </a:xfrm>
          <a:prstGeom prst="rect">
            <a:avLst/>
          </a:prstGeom>
          <a:noFill/>
        </p:spPr>
        <p:txBody>
          <a:bodyPr wrap="square">
            <a:spAutoFit/>
          </a:bodyPr>
          <a:lstStyle/>
          <a:p>
            <a:pPr algn="l"/>
            <a:r>
              <a:rPr sz="1300" b="0" i="0">
                <a:solidFill>
                  <a:srgbClr val="1A1A1A"/>
                </a:solidFill>
                <a:latin typeface="Helvetica Neue"/>
              </a:rPr>
              <a:t>File &amp; image analysis</a:t>
            </a:r>
          </a:p>
        </p:txBody>
      </p:sp>
      <p:sp>
        <p:nvSpPr>
          <p:cNvPr id="48" name="TextBox 47"/>
          <p:cNvSpPr txBox="1"/>
          <p:nvPr/>
        </p:nvSpPr>
        <p:spPr>
          <a:xfrm>
            <a:off x="4572000" y="5212080"/>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49" name="TextBox 48"/>
          <p:cNvSpPr txBox="1"/>
          <p:nvPr/>
        </p:nvSpPr>
        <p:spPr>
          <a:xfrm>
            <a:off x="7178040" y="5212080"/>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50" name="TextBox 49"/>
          <p:cNvSpPr txBox="1"/>
          <p:nvPr/>
        </p:nvSpPr>
        <p:spPr>
          <a:xfrm>
            <a:off x="9784080" y="5212080"/>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51" name="Rectangle 50"/>
          <p:cNvSpPr/>
          <p:nvPr/>
        </p:nvSpPr>
        <p:spPr>
          <a:xfrm>
            <a:off x="457200" y="5614416"/>
            <a:ext cx="11247120" cy="420624"/>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566928" y="5641848"/>
            <a:ext cx="3840480" cy="384048"/>
          </a:xfrm>
          <a:prstGeom prst="rect">
            <a:avLst/>
          </a:prstGeom>
          <a:noFill/>
        </p:spPr>
        <p:txBody>
          <a:bodyPr wrap="square">
            <a:spAutoFit/>
          </a:bodyPr>
          <a:lstStyle/>
          <a:p>
            <a:pPr algn="l"/>
            <a:r>
              <a:rPr sz="1300" b="0" i="0">
                <a:solidFill>
                  <a:srgbClr val="1A1A1A"/>
                </a:solidFill>
                <a:latin typeface="Helvetica Neue"/>
              </a:rPr>
              <a:t>Advanced Voice Mode</a:t>
            </a:r>
          </a:p>
        </p:txBody>
      </p:sp>
      <p:sp>
        <p:nvSpPr>
          <p:cNvPr id="53" name="TextBox 52"/>
          <p:cNvSpPr txBox="1"/>
          <p:nvPr/>
        </p:nvSpPr>
        <p:spPr>
          <a:xfrm>
            <a:off x="4572000" y="5641848"/>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54" name="TextBox 53"/>
          <p:cNvSpPr txBox="1"/>
          <p:nvPr/>
        </p:nvSpPr>
        <p:spPr>
          <a:xfrm>
            <a:off x="7178040" y="5641848"/>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55" name="TextBox 54"/>
          <p:cNvSpPr txBox="1"/>
          <p:nvPr/>
        </p:nvSpPr>
        <p:spPr>
          <a:xfrm>
            <a:off x="9784080" y="5641848"/>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56" name="Rectangle 55"/>
          <p:cNvSpPr/>
          <p:nvPr/>
        </p:nvSpPr>
        <p:spPr>
          <a:xfrm>
            <a:off x="457200" y="6044184"/>
            <a:ext cx="11247120" cy="420624"/>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566928" y="6071616"/>
            <a:ext cx="3840480" cy="384048"/>
          </a:xfrm>
          <a:prstGeom prst="rect">
            <a:avLst/>
          </a:prstGeom>
          <a:noFill/>
        </p:spPr>
        <p:txBody>
          <a:bodyPr wrap="square">
            <a:spAutoFit/>
          </a:bodyPr>
          <a:lstStyle/>
          <a:p>
            <a:pPr algn="l"/>
            <a:r>
              <a:rPr sz="1300" b="0" i="0">
                <a:solidFill>
                  <a:srgbClr val="1A1A1A"/>
                </a:solidFill>
                <a:latin typeface="Helvetica Neue"/>
              </a:rPr>
              <a:t>Codex  (AI software engineering agent)</a:t>
            </a:r>
          </a:p>
        </p:txBody>
      </p:sp>
      <p:sp>
        <p:nvSpPr>
          <p:cNvPr id="58" name="TextBox 57"/>
          <p:cNvSpPr txBox="1"/>
          <p:nvPr/>
        </p:nvSpPr>
        <p:spPr>
          <a:xfrm>
            <a:off x="4572000" y="6071616"/>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59" name="TextBox 58"/>
          <p:cNvSpPr txBox="1"/>
          <p:nvPr/>
        </p:nvSpPr>
        <p:spPr>
          <a:xfrm>
            <a:off x="7178040" y="6071616"/>
            <a:ext cx="2423160" cy="384048"/>
          </a:xfrm>
          <a:prstGeom prst="rect">
            <a:avLst/>
          </a:prstGeom>
          <a:noFill/>
        </p:spPr>
        <p:txBody>
          <a:bodyPr wrap="square">
            <a:spAutoFit/>
          </a:bodyPr>
          <a:lstStyle/>
          <a:p>
            <a:pPr algn="ctr"/>
            <a:r>
              <a:rPr sz="1400" b="0" i="0">
                <a:solidFill>
                  <a:srgbClr val="888888"/>
                </a:solidFill>
                <a:latin typeface="Helvetica Neue"/>
              </a:rPr>
              <a:t>-</a:t>
            </a:r>
          </a:p>
        </p:txBody>
      </p:sp>
      <p:sp>
        <p:nvSpPr>
          <p:cNvPr id="60" name="TextBox 59"/>
          <p:cNvSpPr txBox="1"/>
          <p:nvPr/>
        </p:nvSpPr>
        <p:spPr>
          <a:xfrm>
            <a:off x="9784080" y="6071616"/>
            <a:ext cx="2423160" cy="384048"/>
          </a:xfrm>
          <a:prstGeom prst="rect">
            <a:avLst/>
          </a:prstGeom>
          <a:noFill/>
        </p:spPr>
        <p:txBody>
          <a:bodyPr wrap="square">
            <a:spAutoFit/>
          </a:bodyPr>
          <a:lstStyle/>
          <a:p>
            <a:pPr algn="ctr"/>
            <a:r>
              <a:rPr sz="1400" b="1" i="0">
                <a:solidFill>
                  <a:srgbClr val="22C55E"/>
                </a:solidFill>
                <a:latin typeface="Helvetica Neue"/>
              </a:rPr>
              <a:t>+</a:t>
            </a:r>
          </a:p>
        </p:txBody>
      </p:sp>
      <p:sp>
        <p:nvSpPr>
          <p:cNvPr id="61" name="Rectangle 60"/>
          <p:cNvSpPr/>
          <p:nvPr/>
        </p:nvSpPr>
        <p:spPr>
          <a:xfrm>
            <a:off x="457200" y="6547104"/>
            <a:ext cx="11247120" cy="457200"/>
          </a:xfrm>
          <a:prstGeom prst="rect">
            <a:avLst/>
          </a:prstGeom>
          <a:solidFill>
            <a:srgbClr val="FFF0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Rectangle 61"/>
          <p:cNvSpPr/>
          <p:nvPr/>
        </p:nvSpPr>
        <p:spPr>
          <a:xfrm>
            <a:off x="457200" y="6547104"/>
            <a:ext cx="50292"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594360" y="6601968"/>
            <a:ext cx="10972800" cy="347472"/>
          </a:xfrm>
          <a:prstGeom prst="rect">
            <a:avLst/>
          </a:prstGeom>
          <a:noFill/>
        </p:spPr>
        <p:txBody>
          <a:bodyPr wrap="square">
            <a:spAutoFit/>
          </a:bodyPr>
          <a:lstStyle/>
          <a:p>
            <a:pPr algn="l"/>
            <a:r>
              <a:rPr sz="1200" b="0" i="1">
                <a:solidFill>
                  <a:srgbClr val="1A1A1A"/>
                </a:solidFill>
                <a:latin typeface="Helvetica Neue"/>
              </a:rPr>
              <a:t>Codex: OpenAI's autonomous coding agent -- writes, runs, and debugs code in a sandboxed environment. Plus only.</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STUDENT RESOURCES</a:t>
            </a:r>
          </a:p>
        </p:txBody>
      </p:sp>
      <p:sp>
        <p:nvSpPr>
          <p:cNvPr id="5" name="TextBox 4"/>
          <p:cNvSpPr txBox="1"/>
          <p:nvPr/>
        </p:nvSpPr>
        <p:spPr>
          <a:xfrm>
            <a:off x="457200" y="658368"/>
            <a:ext cx="11430000" cy="914400"/>
          </a:xfrm>
          <a:prstGeom prst="rect">
            <a:avLst/>
          </a:prstGeom>
          <a:noFill/>
        </p:spPr>
        <p:txBody>
          <a:bodyPr wrap="square">
            <a:spAutoFit/>
          </a:bodyPr>
          <a:lstStyle/>
          <a:p>
            <a:pPr algn="l"/>
            <a:r>
              <a:rPr sz="3600" b="1" i="0">
                <a:solidFill>
                  <a:srgbClr val="1A1A1A"/>
                </a:solidFill>
                <a:latin typeface="Helvetica Neue"/>
              </a:rPr>
              <a:t>Your Ongoing AI Toolkit</a:t>
            </a:r>
          </a:p>
        </p:txBody>
      </p:sp>
      <p:sp>
        <p:nvSpPr>
          <p:cNvPr id="6" name="Rectangle 5"/>
          <p:cNvSpPr/>
          <p:nvPr/>
        </p:nvSpPr>
        <p:spPr>
          <a:xfrm>
            <a:off x="457200" y="1499616"/>
            <a:ext cx="100584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719072"/>
            <a:ext cx="11430000" cy="658368"/>
          </a:xfrm>
          <a:prstGeom prst="rect">
            <a:avLst/>
          </a:prstGeom>
          <a:noFill/>
        </p:spPr>
        <p:txBody>
          <a:bodyPr wrap="square">
            <a:spAutoFit/>
          </a:bodyPr>
          <a:lstStyle/>
          <a:p>
            <a:pPr algn="l"/>
            <a:r>
              <a:rPr sz="1500" b="0" i="1">
                <a:solidFill>
                  <a:srgbClr val="888888"/>
                </a:solidFill>
                <a:latin typeface="Helvetica Neue"/>
              </a:rPr>
              <a:t>We're keeping a running list of every free tool, discount, and opportunity available to you as a student. We'll add to this every week -- from platform credits to hackathons, company events, and competitions.</a:t>
            </a:r>
          </a:p>
        </p:txBody>
      </p:sp>
      <p:sp>
        <p:nvSpPr>
          <p:cNvPr id="8" name="Rectangle 7"/>
          <p:cNvSpPr/>
          <p:nvPr/>
        </p:nvSpPr>
        <p:spPr>
          <a:xfrm>
            <a:off x="457200" y="2514600"/>
            <a:ext cx="5577840" cy="82296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457200" y="2514600"/>
            <a:ext cx="50292" cy="82296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1792" y="2560320"/>
            <a:ext cx="3429000" cy="347472"/>
          </a:xfrm>
          <a:prstGeom prst="rect">
            <a:avLst/>
          </a:prstGeom>
          <a:noFill/>
        </p:spPr>
        <p:txBody>
          <a:bodyPr wrap="square">
            <a:spAutoFit/>
          </a:bodyPr>
          <a:lstStyle/>
          <a:p>
            <a:pPr algn="l"/>
            <a:r>
              <a:rPr sz="1300" b="1" i="0">
                <a:solidFill>
                  <a:srgbClr val="1A1A1A"/>
                </a:solidFill>
                <a:latin typeface="Helvetica Neue"/>
              </a:rPr>
              <a:t>Google One AI Premium</a:t>
            </a:r>
          </a:p>
        </p:txBody>
      </p:sp>
      <p:sp>
        <p:nvSpPr>
          <p:cNvPr id="11" name="Rectangle 10"/>
          <p:cNvSpPr/>
          <p:nvPr/>
        </p:nvSpPr>
        <p:spPr>
          <a:xfrm>
            <a:off x="4096512" y="2587752"/>
            <a:ext cx="1783080" cy="27432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096512" y="2587752"/>
            <a:ext cx="1783080" cy="274320"/>
          </a:xfrm>
          <a:prstGeom prst="rect">
            <a:avLst/>
          </a:prstGeom>
          <a:noFill/>
        </p:spPr>
        <p:txBody>
          <a:bodyPr wrap="square">
            <a:spAutoFit/>
          </a:bodyPr>
          <a:lstStyle/>
          <a:p>
            <a:pPr algn="ctr"/>
            <a:r>
              <a:rPr sz="900" b="1" i="0">
                <a:solidFill>
                  <a:srgbClr val="FFFFFF"/>
                </a:solidFill>
                <a:latin typeface="Helvetica Neue"/>
              </a:rPr>
              <a:t>12-15 months</a:t>
            </a:r>
          </a:p>
        </p:txBody>
      </p:sp>
      <p:sp>
        <p:nvSpPr>
          <p:cNvPr id="13" name="TextBox 12"/>
          <p:cNvSpPr txBox="1"/>
          <p:nvPr/>
        </p:nvSpPr>
        <p:spPr>
          <a:xfrm>
            <a:off x="621792" y="2935224"/>
            <a:ext cx="5212080" cy="256032"/>
          </a:xfrm>
          <a:prstGeom prst="rect">
            <a:avLst/>
          </a:prstGeom>
          <a:noFill/>
        </p:spPr>
        <p:txBody>
          <a:bodyPr wrap="square">
            <a:spAutoFit/>
          </a:bodyPr>
          <a:lstStyle/>
          <a:p>
            <a:pPr algn="l"/>
            <a:r>
              <a:rPr sz="1100" b="0" i="0">
                <a:solidFill>
                  <a:srgbClr val="888888"/>
                </a:solidFill>
                <a:latin typeface="Helvetica Neue"/>
              </a:rPr>
              <a:t>Gemini Advanced, Deep Research, NotebookLM Plus, 2 TB storage</a:t>
            </a:r>
          </a:p>
        </p:txBody>
      </p:sp>
      <p:sp>
        <p:nvSpPr>
          <p:cNvPr id="14" name="TextBox 13"/>
          <p:cNvSpPr txBox="1"/>
          <p:nvPr/>
        </p:nvSpPr>
        <p:spPr>
          <a:xfrm>
            <a:off x="621792" y="3136392"/>
            <a:ext cx="5212080" cy="182880"/>
          </a:xfrm>
          <a:prstGeom prst="rect">
            <a:avLst/>
          </a:prstGeom>
          <a:noFill/>
        </p:spPr>
        <p:txBody>
          <a:bodyPr wrap="square">
            <a:spAutoFit/>
          </a:bodyPr>
          <a:lstStyle/>
          <a:p>
            <a:pPr algn="l"/>
            <a:r>
              <a:rPr sz="900" b="0" i="1">
                <a:solidFill>
                  <a:srgbClr val="FF8200"/>
                </a:solidFill>
                <a:latin typeface="Helvetica Neue"/>
              </a:rPr>
              <a:t>gemini.google.com/students</a:t>
            </a:r>
          </a:p>
        </p:txBody>
      </p:sp>
      <p:sp>
        <p:nvSpPr>
          <p:cNvPr id="15" name="Rectangle 14"/>
          <p:cNvSpPr/>
          <p:nvPr/>
        </p:nvSpPr>
        <p:spPr>
          <a:xfrm>
            <a:off x="6400800" y="2514600"/>
            <a:ext cx="5577840" cy="82296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400800" y="2514600"/>
            <a:ext cx="50292" cy="82296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65392" y="2560320"/>
            <a:ext cx="3429000" cy="347472"/>
          </a:xfrm>
          <a:prstGeom prst="rect">
            <a:avLst/>
          </a:prstGeom>
          <a:noFill/>
        </p:spPr>
        <p:txBody>
          <a:bodyPr wrap="square">
            <a:spAutoFit/>
          </a:bodyPr>
          <a:lstStyle/>
          <a:p>
            <a:pPr algn="l"/>
            <a:r>
              <a:rPr sz="1300" b="1" i="0">
                <a:solidFill>
                  <a:srgbClr val="1A1A1A"/>
                </a:solidFill>
                <a:latin typeface="Helvetica Neue"/>
              </a:rPr>
              <a:t>Microsoft 365 + LinkedIn Premium</a:t>
            </a:r>
          </a:p>
        </p:txBody>
      </p:sp>
      <p:sp>
        <p:nvSpPr>
          <p:cNvPr id="18" name="Rectangle 17"/>
          <p:cNvSpPr/>
          <p:nvPr/>
        </p:nvSpPr>
        <p:spPr>
          <a:xfrm>
            <a:off x="10040112" y="2587752"/>
            <a:ext cx="1783080" cy="27432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040112" y="2587752"/>
            <a:ext cx="1783080" cy="274320"/>
          </a:xfrm>
          <a:prstGeom prst="rect">
            <a:avLst/>
          </a:prstGeom>
          <a:noFill/>
        </p:spPr>
        <p:txBody>
          <a:bodyPr wrap="square">
            <a:spAutoFit/>
          </a:bodyPr>
          <a:lstStyle/>
          <a:p>
            <a:pPr algn="ctr"/>
            <a:r>
              <a:rPr sz="900" b="1" i="0">
                <a:solidFill>
                  <a:srgbClr val="FFFFFF"/>
                </a:solidFill>
                <a:latin typeface="Helvetica Neue"/>
              </a:rPr>
              <a:t>12 months</a:t>
            </a:r>
          </a:p>
        </p:txBody>
      </p:sp>
      <p:sp>
        <p:nvSpPr>
          <p:cNvPr id="20" name="TextBox 19"/>
          <p:cNvSpPr txBox="1"/>
          <p:nvPr/>
        </p:nvSpPr>
        <p:spPr>
          <a:xfrm>
            <a:off x="6565392" y="2935224"/>
            <a:ext cx="5212080" cy="256032"/>
          </a:xfrm>
          <a:prstGeom prst="rect">
            <a:avLst/>
          </a:prstGeom>
          <a:noFill/>
        </p:spPr>
        <p:txBody>
          <a:bodyPr wrap="square">
            <a:spAutoFit/>
          </a:bodyPr>
          <a:lstStyle/>
          <a:p>
            <a:pPr algn="l"/>
            <a:r>
              <a:rPr sz="1100" b="0" i="0">
                <a:solidFill>
                  <a:srgbClr val="888888"/>
                </a:solidFill>
                <a:latin typeface="Helvetica Neue"/>
              </a:rPr>
              <a:t>Word, Excel, PowerPoint, Copilot AI, LinkedIn Career tools</a:t>
            </a:r>
          </a:p>
        </p:txBody>
      </p:sp>
      <p:sp>
        <p:nvSpPr>
          <p:cNvPr id="21" name="TextBox 20"/>
          <p:cNvSpPr txBox="1"/>
          <p:nvPr/>
        </p:nvSpPr>
        <p:spPr>
          <a:xfrm>
            <a:off x="6565392" y="3136392"/>
            <a:ext cx="5212080" cy="182880"/>
          </a:xfrm>
          <a:prstGeom prst="rect">
            <a:avLst/>
          </a:prstGeom>
          <a:noFill/>
        </p:spPr>
        <p:txBody>
          <a:bodyPr wrap="square">
            <a:spAutoFit/>
          </a:bodyPr>
          <a:lstStyle/>
          <a:p>
            <a:pPr algn="l"/>
            <a:r>
              <a:rPr sz="900" b="0" i="1">
                <a:solidFill>
                  <a:srgbClr val="FF8200"/>
                </a:solidFill>
                <a:latin typeface="Helvetica Neue"/>
              </a:rPr>
              <a:t>microsoft.com/en-us/education</a:t>
            </a:r>
          </a:p>
        </p:txBody>
      </p:sp>
      <p:sp>
        <p:nvSpPr>
          <p:cNvPr id="22" name="Rectangle 21"/>
          <p:cNvSpPr/>
          <p:nvPr/>
        </p:nvSpPr>
        <p:spPr>
          <a:xfrm>
            <a:off x="457200" y="3547872"/>
            <a:ext cx="5577840" cy="82296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457200" y="3547872"/>
            <a:ext cx="50292" cy="82296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21792" y="3593592"/>
            <a:ext cx="3429000" cy="347472"/>
          </a:xfrm>
          <a:prstGeom prst="rect">
            <a:avLst/>
          </a:prstGeom>
          <a:noFill/>
        </p:spPr>
        <p:txBody>
          <a:bodyPr wrap="square">
            <a:spAutoFit/>
          </a:bodyPr>
          <a:lstStyle/>
          <a:p>
            <a:pPr algn="l"/>
            <a:r>
              <a:rPr sz="1300" b="1" i="0">
                <a:solidFill>
                  <a:srgbClr val="1A1A1A"/>
                </a:solidFill>
                <a:latin typeface="Helvetica Neue"/>
              </a:rPr>
              <a:t>Figma Education</a:t>
            </a:r>
          </a:p>
        </p:txBody>
      </p:sp>
      <p:sp>
        <p:nvSpPr>
          <p:cNvPr id="25" name="Rectangle 24"/>
          <p:cNvSpPr/>
          <p:nvPr/>
        </p:nvSpPr>
        <p:spPr>
          <a:xfrm>
            <a:off x="4096512" y="3621024"/>
            <a:ext cx="1783080" cy="27432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096512" y="3621024"/>
            <a:ext cx="1783080" cy="274320"/>
          </a:xfrm>
          <a:prstGeom prst="rect">
            <a:avLst/>
          </a:prstGeom>
          <a:noFill/>
        </p:spPr>
        <p:txBody>
          <a:bodyPr wrap="square">
            <a:spAutoFit/>
          </a:bodyPr>
          <a:lstStyle/>
          <a:p>
            <a:pPr algn="ctr"/>
            <a:r>
              <a:rPr sz="900" b="1" i="0">
                <a:solidFill>
                  <a:srgbClr val="FFFFFF"/>
                </a:solidFill>
                <a:latin typeface="Helvetica Neue"/>
              </a:rPr>
              <a:t>Ongoing while enrolled</a:t>
            </a:r>
          </a:p>
        </p:txBody>
      </p:sp>
      <p:sp>
        <p:nvSpPr>
          <p:cNvPr id="27" name="TextBox 26"/>
          <p:cNvSpPr txBox="1"/>
          <p:nvPr/>
        </p:nvSpPr>
        <p:spPr>
          <a:xfrm>
            <a:off x="621792" y="3968496"/>
            <a:ext cx="5212080" cy="256032"/>
          </a:xfrm>
          <a:prstGeom prst="rect">
            <a:avLst/>
          </a:prstGeom>
          <a:noFill/>
        </p:spPr>
        <p:txBody>
          <a:bodyPr wrap="square">
            <a:spAutoFit/>
          </a:bodyPr>
          <a:lstStyle/>
          <a:p>
            <a:pPr algn="l"/>
            <a:r>
              <a:rPr sz="1100" b="0" i="0">
                <a:solidFill>
                  <a:srgbClr val="888888"/>
                </a:solidFill>
                <a:latin typeface="Helvetica Neue"/>
              </a:rPr>
              <a:t>Full Pro plan -- design, prototype, and collaborate</a:t>
            </a:r>
          </a:p>
        </p:txBody>
      </p:sp>
      <p:sp>
        <p:nvSpPr>
          <p:cNvPr id="28" name="TextBox 27"/>
          <p:cNvSpPr txBox="1"/>
          <p:nvPr/>
        </p:nvSpPr>
        <p:spPr>
          <a:xfrm>
            <a:off x="621792" y="4169664"/>
            <a:ext cx="5212080" cy="182880"/>
          </a:xfrm>
          <a:prstGeom prst="rect">
            <a:avLst/>
          </a:prstGeom>
          <a:noFill/>
        </p:spPr>
        <p:txBody>
          <a:bodyPr wrap="square">
            <a:spAutoFit/>
          </a:bodyPr>
          <a:lstStyle/>
          <a:p>
            <a:pPr algn="l"/>
            <a:r>
              <a:rPr sz="900" b="0" i="1">
                <a:solidFill>
                  <a:srgbClr val="FF8200"/>
                </a:solidFill>
                <a:latin typeface="Helvetica Neue"/>
              </a:rPr>
              <a:t>figma.com/education</a:t>
            </a:r>
          </a:p>
        </p:txBody>
      </p:sp>
      <p:sp>
        <p:nvSpPr>
          <p:cNvPr id="29" name="Rectangle 28"/>
          <p:cNvSpPr/>
          <p:nvPr/>
        </p:nvSpPr>
        <p:spPr>
          <a:xfrm>
            <a:off x="6400800" y="3547872"/>
            <a:ext cx="5577840" cy="82296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6400800" y="3547872"/>
            <a:ext cx="50292" cy="82296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565392" y="3593592"/>
            <a:ext cx="3429000" cy="347472"/>
          </a:xfrm>
          <a:prstGeom prst="rect">
            <a:avLst/>
          </a:prstGeom>
          <a:noFill/>
        </p:spPr>
        <p:txBody>
          <a:bodyPr wrap="square">
            <a:spAutoFit/>
          </a:bodyPr>
          <a:lstStyle/>
          <a:p>
            <a:pPr algn="l"/>
            <a:r>
              <a:rPr sz="1300" b="1" i="0">
                <a:solidFill>
                  <a:srgbClr val="1A1A1A"/>
                </a:solidFill>
                <a:latin typeface="Helvetica Neue"/>
              </a:rPr>
              <a:t>Notion Education</a:t>
            </a:r>
          </a:p>
        </p:txBody>
      </p:sp>
      <p:sp>
        <p:nvSpPr>
          <p:cNvPr id="32" name="Rectangle 31"/>
          <p:cNvSpPr/>
          <p:nvPr/>
        </p:nvSpPr>
        <p:spPr>
          <a:xfrm>
            <a:off x="10040112" y="3621024"/>
            <a:ext cx="1783080" cy="27432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0040112" y="3621024"/>
            <a:ext cx="1783080" cy="274320"/>
          </a:xfrm>
          <a:prstGeom prst="rect">
            <a:avLst/>
          </a:prstGeom>
          <a:noFill/>
        </p:spPr>
        <p:txBody>
          <a:bodyPr wrap="square">
            <a:spAutoFit/>
          </a:bodyPr>
          <a:lstStyle/>
          <a:p>
            <a:pPr algn="ctr"/>
            <a:r>
              <a:rPr sz="900" b="1" i="0">
                <a:solidFill>
                  <a:srgbClr val="FFFFFF"/>
                </a:solidFill>
                <a:latin typeface="Helvetica Neue"/>
              </a:rPr>
              <a:t>Ongoing while enrolled</a:t>
            </a:r>
          </a:p>
        </p:txBody>
      </p:sp>
      <p:sp>
        <p:nvSpPr>
          <p:cNvPr id="34" name="TextBox 33"/>
          <p:cNvSpPr txBox="1"/>
          <p:nvPr/>
        </p:nvSpPr>
        <p:spPr>
          <a:xfrm>
            <a:off x="6565392" y="3968496"/>
            <a:ext cx="5212080" cy="256032"/>
          </a:xfrm>
          <a:prstGeom prst="rect">
            <a:avLst/>
          </a:prstGeom>
          <a:noFill/>
        </p:spPr>
        <p:txBody>
          <a:bodyPr wrap="square">
            <a:spAutoFit/>
          </a:bodyPr>
          <a:lstStyle/>
          <a:p>
            <a:pPr algn="l"/>
            <a:r>
              <a:rPr sz="1100" b="0" i="0">
                <a:solidFill>
                  <a:srgbClr val="888888"/>
                </a:solidFill>
                <a:latin typeface="Helvetica Neue"/>
              </a:rPr>
              <a:t>Plus plan -- unlimited pages, limited Notion AI credits included</a:t>
            </a:r>
          </a:p>
        </p:txBody>
      </p:sp>
      <p:sp>
        <p:nvSpPr>
          <p:cNvPr id="35" name="TextBox 34"/>
          <p:cNvSpPr txBox="1"/>
          <p:nvPr/>
        </p:nvSpPr>
        <p:spPr>
          <a:xfrm>
            <a:off x="6565392" y="4169664"/>
            <a:ext cx="5212080" cy="182880"/>
          </a:xfrm>
          <a:prstGeom prst="rect">
            <a:avLst/>
          </a:prstGeom>
          <a:noFill/>
        </p:spPr>
        <p:txBody>
          <a:bodyPr wrap="square">
            <a:spAutoFit/>
          </a:bodyPr>
          <a:lstStyle/>
          <a:p>
            <a:pPr algn="l"/>
            <a:r>
              <a:rPr sz="900" b="0" i="1">
                <a:solidFill>
                  <a:srgbClr val="FF8200"/>
                </a:solidFill>
                <a:latin typeface="Helvetica Neue"/>
              </a:rPr>
              <a:t>notion.so/students</a:t>
            </a:r>
          </a:p>
        </p:txBody>
      </p:sp>
      <p:sp>
        <p:nvSpPr>
          <p:cNvPr id="36" name="Rectangle 35"/>
          <p:cNvSpPr/>
          <p:nvPr/>
        </p:nvSpPr>
        <p:spPr>
          <a:xfrm>
            <a:off x="457200" y="4581144"/>
            <a:ext cx="5577840" cy="82296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457200" y="4581144"/>
            <a:ext cx="50292" cy="82296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21792" y="4626864"/>
            <a:ext cx="3429000" cy="347472"/>
          </a:xfrm>
          <a:prstGeom prst="rect">
            <a:avLst/>
          </a:prstGeom>
          <a:noFill/>
        </p:spPr>
        <p:txBody>
          <a:bodyPr wrap="square">
            <a:spAutoFit/>
          </a:bodyPr>
          <a:lstStyle/>
          <a:p>
            <a:pPr algn="l"/>
            <a:r>
              <a:rPr sz="1300" b="1" i="0">
                <a:solidFill>
                  <a:srgbClr val="1A1A1A"/>
                </a:solidFill>
                <a:latin typeface="Helvetica Neue"/>
              </a:rPr>
              <a:t>GitHub Student Developer Pack</a:t>
            </a:r>
          </a:p>
        </p:txBody>
      </p:sp>
      <p:sp>
        <p:nvSpPr>
          <p:cNvPr id="39" name="Rectangle 38"/>
          <p:cNvSpPr/>
          <p:nvPr/>
        </p:nvSpPr>
        <p:spPr>
          <a:xfrm>
            <a:off x="4096512" y="4654296"/>
            <a:ext cx="1783080" cy="27432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4096512" y="4654296"/>
            <a:ext cx="1783080" cy="274320"/>
          </a:xfrm>
          <a:prstGeom prst="rect">
            <a:avLst/>
          </a:prstGeom>
          <a:noFill/>
        </p:spPr>
        <p:txBody>
          <a:bodyPr wrap="square">
            <a:spAutoFit/>
          </a:bodyPr>
          <a:lstStyle/>
          <a:p>
            <a:pPr algn="ctr"/>
            <a:r>
              <a:rPr sz="900" b="1" i="0">
                <a:solidFill>
                  <a:srgbClr val="FFFFFF"/>
                </a:solidFill>
                <a:latin typeface="Helvetica Neue"/>
              </a:rPr>
              <a:t>Ongoing while enrolled</a:t>
            </a:r>
          </a:p>
        </p:txBody>
      </p:sp>
      <p:sp>
        <p:nvSpPr>
          <p:cNvPr id="41" name="TextBox 40"/>
          <p:cNvSpPr txBox="1"/>
          <p:nvPr/>
        </p:nvSpPr>
        <p:spPr>
          <a:xfrm>
            <a:off x="621792" y="5001768"/>
            <a:ext cx="5212080" cy="256032"/>
          </a:xfrm>
          <a:prstGeom prst="rect">
            <a:avLst/>
          </a:prstGeom>
          <a:noFill/>
        </p:spPr>
        <p:txBody>
          <a:bodyPr wrap="square">
            <a:spAutoFit/>
          </a:bodyPr>
          <a:lstStyle/>
          <a:p>
            <a:pPr algn="l"/>
            <a:r>
              <a:rPr sz="1100" b="0" i="0">
                <a:solidFill>
                  <a:srgbClr val="888888"/>
                </a:solidFill>
                <a:latin typeface="Helvetica Neue"/>
              </a:rPr>
              <a:t>Dev tools, AI tools, cloud credits, and more</a:t>
            </a:r>
          </a:p>
        </p:txBody>
      </p:sp>
      <p:sp>
        <p:nvSpPr>
          <p:cNvPr id="42" name="TextBox 41"/>
          <p:cNvSpPr txBox="1"/>
          <p:nvPr/>
        </p:nvSpPr>
        <p:spPr>
          <a:xfrm>
            <a:off x="621792" y="5202936"/>
            <a:ext cx="5212080" cy="182880"/>
          </a:xfrm>
          <a:prstGeom prst="rect">
            <a:avLst/>
          </a:prstGeom>
          <a:noFill/>
        </p:spPr>
        <p:txBody>
          <a:bodyPr wrap="square">
            <a:spAutoFit/>
          </a:bodyPr>
          <a:lstStyle/>
          <a:p>
            <a:pPr algn="l"/>
            <a:r>
              <a:rPr sz="900" b="0" i="1">
                <a:solidFill>
                  <a:srgbClr val="FF8200"/>
                </a:solidFill>
                <a:latin typeface="Helvetica Neue"/>
              </a:rPr>
              <a:t>education.github.com/pack</a:t>
            </a:r>
          </a:p>
        </p:txBody>
      </p:sp>
      <p:sp>
        <p:nvSpPr>
          <p:cNvPr id="43" name="Rectangle 42"/>
          <p:cNvSpPr/>
          <p:nvPr/>
        </p:nvSpPr>
        <p:spPr>
          <a:xfrm>
            <a:off x="6400800" y="4581144"/>
            <a:ext cx="5577840" cy="822960"/>
          </a:xfrm>
          <a:prstGeom prst="rect">
            <a:avLst/>
          </a:prstGeom>
          <a:solidFill>
            <a:srgbClr val="FFF0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6400800" y="4581144"/>
            <a:ext cx="50292" cy="82296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6565392" y="4636008"/>
            <a:ext cx="5212080" cy="329184"/>
          </a:xfrm>
          <a:prstGeom prst="rect">
            <a:avLst/>
          </a:prstGeom>
          <a:noFill/>
        </p:spPr>
        <p:txBody>
          <a:bodyPr wrap="square">
            <a:spAutoFit/>
          </a:bodyPr>
          <a:lstStyle/>
          <a:p>
            <a:pPr algn="l"/>
            <a:r>
              <a:rPr sz="1300" b="1" i="0">
                <a:solidFill>
                  <a:srgbClr val="FF8200"/>
                </a:solidFill>
                <a:latin typeface="Helvetica Neue"/>
              </a:rPr>
              <a:t>OpenAI Free Credits -- Handshake x OpenAI</a:t>
            </a:r>
          </a:p>
        </p:txBody>
      </p:sp>
      <p:sp>
        <p:nvSpPr>
          <p:cNvPr id="46" name="TextBox 45"/>
          <p:cNvSpPr txBox="1"/>
          <p:nvPr/>
        </p:nvSpPr>
        <p:spPr>
          <a:xfrm>
            <a:off x="6565392" y="4992624"/>
            <a:ext cx="5212080" cy="274320"/>
          </a:xfrm>
          <a:prstGeom prst="rect">
            <a:avLst/>
          </a:prstGeom>
          <a:noFill/>
        </p:spPr>
        <p:txBody>
          <a:bodyPr wrap="square">
            <a:spAutoFit/>
          </a:bodyPr>
          <a:lstStyle/>
          <a:p>
            <a:pPr algn="l"/>
            <a:r>
              <a:rPr sz="1100" b="0" i="0">
                <a:solidFill>
                  <a:srgbClr val="1A1A1A"/>
                </a:solidFill>
                <a:latin typeface="Helvetica Neue"/>
              </a:rPr>
              <a:t>Free API credits via upcoming Handshake x OpenAI event -- Details in GroupMe</a:t>
            </a:r>
          </a:p>
        </p:txBody>
      </p:sp>
      <p:sp>
        <p:nvSpPr>
          <p:cNvPr id="47" name="TextBox 46"/>
          <p:cNvSpPr txBox="1"/>
          <p:nvPr/>
        </p:nvSpPr>
        <p:spPr>
          <a:xfrm>
            <a:off x="457200" y="5669280"/>
            <a:ext cx="11430000" cy="347472"/>
          </a:xfrm>
          <a:prstGeom prst="rect">
            <a:avLst/>
          </a:prstGeom>
          <a:noFill/>
        </p:spPr>
        <p:txBody>
          <a:bodyPr wrap="square">
            <a:spAutoFit/>
          </a:bodyPr>
          <a:lstStyle/>
          <a:p>
            <a:pPr algn="l"/>
            <a:r>
              <a:rPr sz="1200" b="0" i="1">
                <a:solidFill>
                  <a:srgbClr val="888888"/>
                </a:solidFill>
                <a:latin typeface="Helvetica Neue"/>
              </a:rPr>
              <a:t>Coming soon: Hackathons, company events, AI competitions, internship drops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92608"/>
            <a:ext cx="3657600" cy="420624"/>
          </a:xfrm>
          <a:prstGeom prst="rect">
            <a:avLst/>
          </a:prstGeom>
          <a:noFill/>
        </p:spPr>
        <p:txBody>
          <a:bodyPr wrap="square">
            <a:spAutoFit/>
          </a:bodyPr>
          <a:lstStyle/>
          <a:p>
            <a:pPr algn="l"/>
            <a:r>
              <a:rPr sz="1200" b="1" i="0">
                <a:solidFill>
                  <a:srgbClr val="FF8200"/>
                </a:solidFill>
                <a:latin typeface="Helvetica Neue"/>
              </a:rPr>
              <a:t>AI VOLS</a:t>
            </a:r>
          </a:p>
        </p:txBody>
      </p:sp>
      <p:sp>
        <p:nvSpPr>
          <p:cNvPr id="6" name="TextBox 5"/>
          <p:cNvSpPr txBox="1"/>
          <p:nvPr/>
        </p:nvSpPr>
        <p:spPr>
          <a:xfrm>
            <a:off x="548640" y="914400"/>
            <a:ext cx="10972800" cy="960120"/>
          </a:xfrm>
          <a:prstGeom prst="rect">
            <a:avLst/>
          </a:prstGeom>
          <a:noFill/>
        </p:spPr>
        <p:txBody>
          <a:bodyPr wrap="square">
            <a:spAutoFit/>
          </a:bodyPr>
          <a:lstStyle/>
          <a:p>
            <a:pPr algn="l"/>
            <a:r>
              <a:rPr sz="4400" b="1" i="0">
                <a:solidFill>
                  <a:srgbClr val="FFFFFF"/>
                </a:solidFill>
                <a:latin typeface="Helvetica Neue"/>
              </a:rPr>
              <a:t>Before You Leave</a:t>
            </a:r>
          </a:p>
        </p:txBody>
      </p:sp>
      <p:sp>
        <p:nvSpPr>
          <p:cNvPr id="7" name="Rectangle 6"/>
          <p:cNvSpPr/>
          <p:nvPr/>
        </p:nvSpPr>
        <p:spPr>
          <a:xfrm>
            <a:off x="548640" y="1828800"/>
            <a:ext cx="164592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48640" y="2130552"/>
            <a:ext cx="50292" cy="34747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103120"/>
            <a:ext cx="3657600" cy="457200"/>
          </a:xfrm>
          <a:prstGeom prst="rect">
            <a:avLst/>
          </a:prstGeom>
          <a:noFill/>
        </p:spPr>
        <p:txBody>
          <a:bodyPr wrap="square">
            <a:spAutoFit/>
          </a:bodyPr>
          <a:lstStyle/>
          <a:p>
            <a:pPr algn="l"/>
            <a:r>
              <a:rPr sz="1800" b="1" i="0">
                <a:solidFill>
                  <a:srgbClr val="FFFFFF"/>
                </a:solidFill>
                <a:latin typeface="Helvetica Neue"/>
              </a:rPr>
              <a:t>Guest Speaker Update</a:t>
            </a:r>
          </a:p>
        </p:txBody>
      </p:sp>
      <p:sp>
        <p:nvSpPr>
          <p:cNvPr id="10" name="TextBox 9"/>
          <p:cNvSpPr txBox="1"/>
          <p:nvPr/>
        </p:nvSpPr>
        <p:spPr>
          <a:xfrm>
            <a:off x="4846320" y="2103120"/>
            <a:ext cx="7132320" cy="457200"/>
          </a:xfrm>
          <a:prstGeom prst="rect">
            <a:avLst/>
          </a:prstGeom>
          <a:noFill/>
        </p:spPr>
        <p:txBody>
          <a:bodyPr wrap="square">
            <a:spAutoFit/>
          </a:bodyPr>
          <a:lstStyle/>
          <a:p>
            <a:pPr algn="l"/>
            <a:r>
              <a:rPr sz="1600" b="0" i="0">
                <a:solidFill>
                  <a:srgbClr val="888888"/>
                </a:solidFill>
                <a:latin typeface="Helvetica Neue"/>
              </a:rPr>
              <a:t>Adriana / Lisa -- upcoming speaker announcement</a:t>
            </a:r>
          </a:p>
        </p:txBody>
      </p:sp>
      <p:sp>
        <p:nvSpPr>
          <p:cNvPr id="11" name="Rectangle 10"/>
          <p:cNvSpPr/>
          <p:nvPr/>
        </p:nvSpPr>
        <p:spPr>
          <a:xfrm>
            <a:off x="548640" y="3044952"/>
            <a:ext cx="50292" cy="34747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3017520"/>
            <a:ext cx="3657600" cy="457200"/>
          </a:xfrm>
          <a:prstGeom prst="rect">
            <a:avLst/>
          </a:prstGeom>
          <a:noFill/>
        </p:spPr>
        <p:txBody>
          <a:bodyPr wrap="square">
            <a:spAutoFit/>
          </a:bodyPr>
          <a:lstStyle/>
          <a:p>
            <a:pPr algn="l"/>
            <a:r>
              <a:rPr sz="1800" b="1" i="0">
                <a:solidFill>
                  <a:srgbClr val="FFFFFF"/>
                </a:solidFill>
                <a:latin typeface="Helvetica Neue"/>
              </a:rPr>
              <a:t>Stay Connected</a:t>
            </a:r>
          </a:p>
        </p:txBody>
      </p:sp>
      <p:sp>
        <p:nvSpPr>
          <p:cNvPr id="13" name="TextBox 12"/>
          <p:cNvSpPr txBox="1"/>
          <p:nvPr/>
        </p:nvSpPr>
        <p:spPr>
          <a:xfrm>
            <a:off x="4846320" y="3017520"/>
            <a:ext cx="7132320" cy="457200"/>
          </a:xfrm>
          <a:prstGeom prst="rect">
            <a:avLst/>
          </a:prstGeom>
          <a:noFill/>
        </p:spPr>
        <p:txBody>
          <a:bodyPr wrap="square">
            <a:spAutoFit/>
          </a:bodyPr>
          <a:lstStyle/>
          <a:p>
            <a:pPr algn="l"/>
            <a:r>
              <a:rPr sz="1600" b="0" i="0">
                <a:solidFill>
                  <a:srgbClr val="888888"/>
                </a:solidFill>
                <a:latin typeface="Helvetica Neue"/>
              </a:rPr>
              <a:t>Join the GroupMe -- link in the room</a:t>
            </a:r>
          </a:p>
        </p:txBody>
      </p:sp>
      <p:sp>
        <p:nvSpPr>
          <p:cNvPr id="14" name="Rectangle 13"/>
          <p:cNvSpPr/>
          <p:nvPr/>
        </p:nvSpPr>
        <p:spPr>
          <a:xfrm>
            <a:off x="548640" y="3959352"/>
            <a:ext cx="50292" cy="34747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3931920"/>
            <a:ext cx="3657600" cy="457200"/>
          </a:xfrm>
          <a:prstGeom prst="rect">
            <a:avLst/>
          </a:prstGeom>
          <a:noFill/>
        </p:spPr>
        <p:txBody>
          <a:bodyPr wrap="square">
            <a:spAutoFit/>
          </a:bodyPr>
          <a:lstStyle/>
          <a:p>
            <a:pPr algn="l"/>
            <a:r>
              <a:rPr sz="1800" b="1" i="0">
                <a:solidFill>
                  <a:srgbClr val="FFFFFF"/>
                </a:solidFill>
                <a:latin typeface="Helvetica Neue"/>
              </a:rPr>
              <a:t>Next Meeting</a:t>
            </a:r>
          </a:p>
        </p:txBody>
      </p:sp>
      <p:sp>
        <p:nvSpPr>
          <p:cNvPr id="16" name="TextBox 15"/>
          <p:cNvSpPr txBox="1"/>
          <p:nvPr/>
        </p:nvSpPr>
        <p:spPr>
          <a:xfrm>
            <a:off x="4846320" y="3931920"/>
            <a:ext cx="7132320" cy="457200"/>
          </a:xfrm>
          <a:prstGeom prst="rect">
            <a:avLst/>
          </a:prstGeom>
          <a:noFill/>
        </p:spPr>
        <p:txBody>
          <a:bodyPr wrap="square">
            <a:spAutoFit/>
          </a:bodyPr>
          <a:lstStyle/>
          <a:p>
            <a:pPr algn="l"/>
            <a:r>
              <a:rPr sz="1600" b="0" i="0">
                <a:solidFill>
                  <a:srgbClr val="888888"/>
                </a:solidFill>
                <a:latin typeface="Helvetica Neue"/>
              </a:rPr>
              <a:t>Tuesday, April 7 -- Coding Agents deep dive</a:t>
            </a:r>
          </a:p>
        </p:txBody>
      </p:sp>
      <p:sp>
        <p:nvSpPr>
          <p:cNvPr id="17" name="Rectangle 16"/>
          <p:cNvSpPr/>
          <p:nvPr/>
        </p:nvSpPr>
        <p:spPr>
          <a:xfrm>
            <a:off x="548640" y="4873752"/>
            <a:ext cx="50292" cy="34747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4846320"/>
            <a:ext cx="3657600" cy="457200"/>
          </a:xfrm>
          <a:prstGeom prst="rect">
            <a:avLst/>
          </a:prstGeom>
          <a:noFill/>
        </p:spPr>
        <p:txBody>
          <a:bodyPr wrap="square">
            <a:spAutoFit/>
          </a:bodyPr>
          <a:lstStyle/>
          <a:p>
            <a:pPr algn="l"/>
            <a:r>
              <a:rPr sz="1800" b="1" i="0">
                <a:solidFill>
                  <a:srgbClr val="FFFFFF"/>
                </a:solidFill>
                <a:latin typeface="Helvetica Neue"/>
              </a:rPr>
              <a:t>Hang Out</a:t>
            </a:r>
          </a:p>
        </p:txBody>
      </p:sp>
      <p:sp>
        <p:nvSpPr>
          <p:cNvPr id="19" name="TextBox 18"/>
          <p:cNvSpPr txBox="1"/>
          <p:nvPr/>
        </p:nvSpPr>
        <p:spPr>
          <a:xfrm>
            <a:off x="4846320" y="4846320"/>
            <a:ext cx="7132320" cy="457200"/>
          </a:xfrm>
          <a:prstGeom prst="rect">
            <a:avLst/>
          </a:prstGeom>
          <a:noFill/>
        </p:spPr>
        <p:txBody>
          <a:bodyPr wrap="square">
            <a:spAutoFit/>
          </a:bodyPr>
          <a:lstStyle/>
          <a:p>
            <a:pPr algn="l"/>
            <a:r>
              <a:rPr sz="1600" b="0" i="0">
                <a:solidFill>
                  <a:srgbClr val="888888"/>
                </a:solidFill>
                <a:latin typeface="Helvetica Neue"/>
              </a:rPr>
              <a:t>Social time -- ask questions, meet the team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01168"/>
            <a:ext cx="5486400" cy="347472"/>
          </a:xfrm>
          <a:prstGeom prst="rect">
            <a:avLst/>
          </a:prstGeom>
          <a:noFill/>
        </p:spPr>
        <p:txBody>
          <a:bodyPr wrap="square">
            <a:spAutoFit/>
          </a:bodyPr>
          <a:lstStyle/>
          <a:p>
            <a:pPr algn="l"/>
            <a:r>
              <a:rPr sz="1000" b="1" i="0">
                <a:solidFill>
                  <a:srgbClr val="FF8200"/>
                </a:solidFill>
                <a:latin typeface="Helvetica Neue"/>
              </a:rPr>
              <a:t>AI VOLS  ·  MEETING #2</a:t>
            </a:r>
          </a:p>
        </p:txBody>
      </p:sp>
      <p:sp>
        <p:nvSpPr>
          <p:cNvPr id="6" name="Rectangle 5"/>
          <p:cNvSpPr/>
          <p:nvPr/>
        </p:nvSpPr>
        <p:spPr>
          <a:xfrm>
            <a:off x="2011680" y="914400"/>
            <a:ext cx="8138160" cy="5029200"/>
          </a:xfrm>
          <a:prstGeom prst="rect">
            <a:avLst/>
          </a:prstGeom>
          <a:solidFill>
            <a:srgbClr val="2424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2011680" y="914400"/>
            <a:ext cx="8138160" cy="54864"/>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194560" y="1170432"/>
            <a:ext cx="7772400" cy="777240"/>
          </a:xfrm>
          <a:prstGeom prst="rect">
            <a:avLst/>
          </a:prstGeom>
          <a:noFill/>
        </p:spPr>
        <p:txBody>
          <a:bodyPr wrap="square">
            <a:spAutoFit/>
          </a:bodyPr>
          <a:lstStyle/>
          <a:p>
            <a:pPr algn="ctr"/>
            <a:r>
              <a:rPr sz="3400" b="1" i="0">
                <a:solidFill>
                  <a:srgbClr val="FFFFFF"/>
                </a:solidFill>
                <a:latin typeface="Helvetica Neue"/>
              </a:rPr>
              <a:t>Sign In Before We Start</a:t>
            </a:r>
          </a:p>
        </p:txBody>
      </p:sp>
      <p:sp>
        <p:nvSpPr>
          <p:cNvPr id="9" name="Rectangle 8"/>
          <p:cNvSpPr/>
          <p:nvPr/>
        </p:nvSpPr>
        <p:spPr>
          <a:xfrm>
            <a:off x="4389120" y="1993392"/>
            <a:ext cx="338328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0" y="2148840"/>
            <a:ext cx="7772400" cy="777240"/>
          </a:xfrm>
          <a:prstGeom prst="rect">
            <a:avLst/>
          </a:prstGeom>
          <a:noFill/>
        </p:spPr>
        <p:txBody>
          <a:bodyPr wrap="square">
            <a:spAutoFit/>
          </a:bodyPr>
          <a:lstStyle/>
          <a:p>
            <a:pPr algn="ctr"/>
            <a:r>
              <a:rPr sz="1700" b="0" i="0">
                <a:solidFill>
                  <a:srgbClr val="888888"/>
                </a:solidFill>
                <a:latin typeface="Helvetica Neue"/>
              </a:rPr>
              <a:t>Complete the new member form -- takes 2 minutes.
Helps us tailor the club to what you actually want.</a:t>
            </a:r>
          </a:p>
        </p:txBody>
      </p:sp>
      <p:pic>
        <p:nvPicPr>
          <p:cNvPr id="11" name="Picture 10" descr="qr_signin.png"/>
          <p:cNvPicPr>
            <a:picLocks noChangeAspect="1"/>
          </p:cNvPicPr>
          <p:nvPr/>
        </p:nvPicPr>
        <p:blipFill>
          <a:blip r:embed="rId2"/>
          <a:stretch>
            <a:fillRect/>
          </a:stretch>
        </p:blipFill>
        <p:spPr>
          <a:xfrm>
            <a:off x="4681728" y="2926080"/>
            <a:ext cx="2834640" cy="2834640"/>
          </a:xfrm>
          <a:prstGeom prst="rect">
            <a:avLst/>
          </a:prstGeom>
        </p:spPr>
      </p:pic>
      <p:sp>
        <p:nvSpPr>
          <p:cNvPr id="12" name="TextBox 11"/>
          <p:cNvSpPr txBox="1"/>
          <p:nvPr/>
        </p:nvSpPr>
        <p:spPr>
          <a:xfrm>
            <a:off x="4023360" y="5779008"/>
            <a:ext cx="4114800" cy="347472"/>
          </a:xfrm>
          <a:prstGeom prst="rect">
            <a:avLst/>
          </a:prstGeom>
          <a:noFill/>
        </p:spPr>
        <p:txBody>
          <a:bodyPr wrap="square">
            <a:spAutoFit/>
          </a:bodyPr>
          <a:lstStyle/>
          <a:p>
            <a:pPr algn="ctr"/>
            <a:r>
              <a:rPr sz="1200" b="0" i="1">
                <a:solidFill>
                  <a:srgbClr val="888888"/>
                </a:solidFill>
                <a:latin typeface="Helvetica Neue"/>
              </a:rPr>
              <a:t>aivols-join.vercel.app</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TONIGHT'S PLAN</a:t>
            </a:r>
          </a:p>
        </p:txBody>
      </p:sp>
      <p:sp>
        <p:nvSpPr>
          <p:cNvPr id="5" name="TextBox 4"/>
          <p:cNvSpPr txBox="1"/>
          <p:nvPr/>
        </p:nvSpPr>
        <p:spPr>
          <a:xfrm>
            <a:off x="457200" y="658368"/>
            <a:ext cx="11430000" cy="914400"/>
          </a:xfrm>
          <a:prstGeom prst="rect">
            <a:avLst/>
          </a:prstGeom>
          <a:noFill/>
        </p:spPr>
        <p:txBody>
          <a:bodyPr wrap="square">
            <a:spAutoFit/>
          </a:bodyPr>
          <a:lstStyle/>
          <a:p>
            <a:pPr algn="l"/>
            <a:r>
              <a:rPr sz="4000" b="1" i="0">
                <a:solidFill>
                  <a:srgbClr val="1A1A1A"/>
                </a:solidFill>
                <a:latin typeface="Helvetica Neue"/>
              </a:rPr>
              <a:t>Agenda</a:t>
            </a:r>
          </a:p>
        </p:txBody>
      </p:sp>
      <p:sp>
        <p:nvSpPr>
          <p:cNvPr id="6" name="Rectangle 5"/>
          <p:cNvSpPr/>
          <p:nvPr/>
        </p:nvSpPr>
        <p:spPr>
          <a:xfrm>
            <a:off x="457200" y="1499616"/>
            <a:ext cx="100584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719072"/>
            <a:ext cx="594360" cy="438912"/>
          </a:xfrm>
          <a:prstGeom prst="rect">
            <a:avLst/>
          </a:prstGeom>
          <a:noFill/>
        </p:spPr>
        <p:txBody>
          <a:bodyPr wrap="square">
            <a:spAutoFit/>
          </a:bodyPr>
          <a:lstStyle/>
          <a:p>
            <a:pPr algn="l"/>
            <a:r>
              <a:rPr sz="1200" b="1" i="0">
                <a:solidFill>
                  <a:srgbClr val="FF8200"/>
                </a:solidFill>
                <a:latin typeface="Helvetica Neue"/>
              </a:rPr>
              <a:t>01</a:t>
            </a:r>
          </a:p>
        </p:txBody>
      </p:sp>
      <p:sp>
        <p:nvSpPr>
          <p:cNvPr id="8" name="Rectangle 7"/>
          <p:cNvSpPr/>
          <p:nvPr/>
        </p:nvSpPr>
        <p:spPr>
          <a:xfrm>
            <a:off x="1005840" y="1810512"/>
            <a:ext cx="32004"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143000" y="1719072"/>
            <a:ext cx="3840480" cy="438912"/>
          </a:xfrm>
          <a:prstGeom prst="rect">
            <a:avLst/>
          </a:prstGeom>
          <a:noFill/>
        </p:spPr>
        <p:txBody>
          <a:bodyPr wrap="square">
            <a:spAutoFit/>
          </a:bodyPr>
          <a:lstStyle/>
          <a:p>
            <a:pPr algn="l"/>
            <a:r>
              <a:rPr sz="1700" b="1" i="0">
                <a:solidFill>
                  <a:srgbClr val="1A1A1A"/>
                </a:solidFill>
                <a:latin typeface="Helvetica Neue"/>
              </a:rPr>
              <a:t>AI News Update</a:t>
            </a:r>
          </a:p>
        </p:txBody>
      </p:sp>
      <p:sp>
        <p:nvSpPr>
          <p:cNvPr id="10" name="TextBox 9"/>
          <p:cNvSpPr txBox="1"/>
          <p:nvPr/>
        </p:nvSpPr>
        <p:spPr>
          <a:xfrm>
            <a:off x="5212080" y="1719072"/>
            <a:ext cx="6675120" cy="438912"/>
          </a:xfrm>
          <a:prstGeom prst="rect">
            <a:avLst/>
          </a:prstGeom>
          <a:noFill/>
        </p:spPr>
        <p:txBody>
          <a:bodyPr wrap="square">
            <a:spAutoFit/>
          </a:bodyPr>
          <a:lstStyle/>
          <a:p>
            <a:pPr algn="l"/>
            <a:r>
              <a:rPr sz="1500" b="0" i="1">
                <a:solidFill>
                  <a:srgbClr val="888888"/>
                </a:solidFill>
                <a:latin typeface="Helvetica Neue"/>
              </a:rPr>
              <a:t>What's happened since last week</a:t>
            </a:r>
          </a:p>
        </p:txBody>
      </p:sp>
      <p:sp>
        <p:nvSpPr>
          <p:cNvPr id="11" name="TextBox 10"/>
          <p:cNvSpPr txBox="1"/>
          <p:nvPr/>
        </p:nvSpPr>
        <p:spPr>
          <a:xfrm>
            <a:off x="457200" y="2432304"/>
            <a:ext cx="594360" cy="438912"/>
          </a:xfrm>
          <a:prstGeom prst="rect">
            <a:avLst/>
          </a:prstGeom>
          <a:noFill/>
        </p:spPr>
        <p:txBody>
          <a:bodyPr wrap="square">
            <a:spAutoFit/>
          </a:bodyPr>
          <a:lstStyle/>
          <a:p>
            <a:pPr algn="l"/>
            <a:r>
              <a:rPr sz="1200" b="1" i="0">
                <a:solidFill>
                  <a:srgbClr val="FF8200"/>
                </a:solidFill>
                <a:latin typeface="Helvetica Neue"/>
              </a:rPr>
              <a:t>02</a:t>
            </a:r>
          </a:p>
        </p:txBody>
      </p:sp>
      <p:sp>
        <p:nvSpPr>
          <p:cNvPr id="12" name="Rectangle 11"/>
          <p:cNvSpPr/>
          <p:nvPr/>
        </p:nvSpPr>
        <p:spPr>
          <a:xfrm>
            <a:off x="1005840" y="2523744"/>
            <a:ext cx="32004"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43000" y="2432304"/>
            <a:ext cx="3840480" cy="438912"/>
          </a:xfrm>
          <a:prstGeom prst="rect">
            <a:avLst/>
          </a:prstGeom>
          <a:noFill/>
        </p:spPr>
        <p:txBody>
          <a:bodyPr wrap="square">
            <a:spAutoFit/>
          </a:bodyPr>
          <a:lstStyle/>
          <a:p>
            <a:pPr algn="l"/>
            <a:r>
              <a:rPr sz="1700" b="1" i="0">
                <a:solidFill>
                  <a:srgbClr val="1A1A1A"/>
                </a:solidFill>
                <a:latin typeface="Helvetica Neue"/>
              </a:rPr>
              <a:t>Model Comparison</a:t>
            </a:r>
          </a:p>
        </p:txBody>
      </p:sp>
      <p:sp>
        <p:nvSpPr>
          <p:cNvPr id="14" name="TextBox 13"/>
          <p:cNvSpPr txBox="1"/>
          <p:nvPr/>
        </p:nvSpPr>
        <p:spPr>
          <a:xfrm>
            <a:off x="5212080" y="2432304"/>
            <a:ext cx="6675120" cy="438912"/>
          </a:xfrm>
          <a:prstGeom prst="rect">
            <a:avLst/>
          </a:prstGeom>
          <a:noFill/>
        </p:spPr>
        <p:txBody>
          <a:bodyPr wrap="square">
            <a:spAutoFit/>
          </a:bodyPr>
          <a:lstStyle/>
          <a:p>
            <a:pPr algn="l"/>
            <a:r>
              <a:rPr sz="1500" b="0" i="1">
                <a:solidFill>
                  <a:srgbClr val="888888"/>
                </a:solidFill>
                <a:latin typeface="Helvetica Neue"/>
              </a:rPr>
              <a:t>LM Arena -- how do the models actually rank?</a:t>
            </a:r>
          </a:p>
        </p:txBody>
      </p:sp>
      <p:sp>
        <p:nvSpPr>
          <p:cNvPr id="15" name="TextBox 14"/>
          <p:cNvSpPr txBox="1"/>
          <p:nvPr/>
        </p:nvSpPr>
        <p:spPr>
          <a:xfrm>
            <a:off x="457200" y="3145536"/>
            <a:ext cx="594360" cy="438912"/>
          </a:xfrm>
          <a:prstGeom prst="rect">
            <a:avLst/>
          </a:prstGeom>
          <a:noFill/>
        </p:spPr>
        <p:txBody>
          <a:bodyPr wrap="square">
            <a:spAutoFit/>
          </a:bodyPr>
          <a:lstStyle/>
          <a:p>
            <a:pPr algn="l"/>
            <a:r>
              <a:rPr sz="1200" b="1" i="0">
                <a:solidFill>
                  <a:srgbClr val="FF8200"/>
                </a:solidFill>
                <a:latin typeface="Helvetica Neue"/>
              </a:rPr>
              <a:t>03</a:t>
            </a:r>
          </a:p>
        </p:txBody>
      </p:sp>
      <p:sp>
        <p:nvSpPr>
          <p:cNvPr id="16" name="Rectangle 15"/>
          <p:cNvSpPr/>
          <p:nvPr/>
        </p:nvSpPr>
        <p:spPr>
          <a:xfrm>
            <a:off x="1005840" y="3236976"/>
            <a:ext cx="32004"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143000" y="3145536"/>
            <a:ext cx="3840480" cy="438912"/>
          </a:xfrm>
          <a:prstGeom prst="rect">
            <a:avLst/>
          </a:prstGeom>
          <a:noFill/>
        </p:spPr>
        <p:txBody>
          <a:bodyPr wrap="square">
            <a:spAutoFit/>
          </a:bodyPr>
          <a:lstStyle/>
          <a:p>
            <a:pPr algn="l"/>
            <a:r>
              <a:rPr sz="1700" b="1" i="0">
                <a:solidFill>
                  <a:srgbClr val="1A1A1A"/>
                </a:solidFill>
                <a:latin typeface="Helvetica Neue"/>
              </a:rPr>
              <a:t>ChatGPT Power User</a:t>
            </a:r>
          </a:p>
        </p:txBody>
      </p:sp>
      <p:sp>
        <p:nvSpPr>
          <p:cNvPr id="18" name="TextBox 17"/>
          <p:cNvSpPr txBox="1"/>
          <p:nvPr/>
        </p:nvSpPr>
        <p:spPr>
          <a:xfrm>
            <a:off x="5212080" y="3145536"/>
            <a:ext cx="6675120" cy="438912"/>
          </a:xfrm>
          <a:prstGeom prst="rect">
            <a:avLst/>
          </a:prstGeom>
          <a:noFill/>
        </p:spPr>
        <p:txBody>
          <a:bodyPr wrap="square">
            <a:spAutoFit/>
          </a:bodyPr>
          <a:lstStyle/>
          <a:p>
            <a:pPr algn="l"/>
            <a:r>
              <a:rPr sz="1500" b="0" i="1">
                <a:solidFill>
                  <a:srgbClr val="888888"/>
                </a:solidFill>
                <a:latin typeface="Helvetica Neue"/>
              </a:rPr>
              <a:t>7-feature walkthrough -- hands-on workshop</a:t>
            </a:r>
          </a:p>
        </p:txBody>
      </p:sp>
      <p:sp>
        <p:nvSpPr>
          <p:cNvPr id="19" name="TextBox 18"/>
          <p:cNvSpPr txBox="1"/>
          <p:nvPr/>
        </p:nvSpPr>
        <p:spPr>
          <a:xfrm>
            <a:off x="457200" y="3858768"/>
            <a:ext cx="594360" cy="438912"/>
          </a:xfrm>
          <a:prstGeom prst="rect">
            <a:avLst/>
          </a:prstGeom>
          <a:noFill/>
        </p:spPr>
        <p:txBody>
          <a:bodyPr wrap="square">
            <a:spAutoFit/>
          </a:bodyPr>
          <a:lstStyle/>
          <a:p>
            <a:pPr algn="l"/>
            <a:r>
              <a:rPr sz="1200" b="1" i="0">
                <a:solidFill>
                  <a:srgbClr val="FF8200"/>
                </a:solidFill>
                <a:latin typeface="Helvetica Neue"/>
              </a:rPr>
              <a:t>04</a:t>
            </a:r>
          </a:p>
        </p:txBody>
      </p:sp>
      <p:sp>
        <p:nvSpPr>
          <p:cNvPr id="20" name="Rectangle 19"/>
          <p:cNvSpPr/>
          <p:nvPr/>
        </p:nvSpPr>
        <p:spPr>
          <a:xfrm>
            <a:off x="1005840" y="3950208"/>
            <a:ext cx="32004"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143000" y="3858768"/>
            <a:ext cx="3840480" cy="438912"/>
          </a:xfrm>
          <a:prstGeom prst="rect">
            <a:avLst/>
          </a:prstGeom>
          <a:noFill/>
        </p:spPr>
        <p:txBody>
          <a:bodyPr wrap="square">
            <a:spAutoFit/>
          </a:bodyPr>
          <a:lstStyle/>
          <a:p>
            <a:pPr algn="l"/>
            <a:r>
              <a:rPr sz="1700" b="1" i="0">
                <a:solidFill>
                  <a:srgbClr val="1A1A1A"/>
                </a:solidFill>
                <a:latin typeface="Helvetica Neue"/>
              </a:rPr>
              <a:t>Student Resources</a:t>
            </a:r>
          </a:p>
        </p:txBody>
      </p:sp>
      <p:sp>
        <p:nvSpPr>
          <p:cNvPr id="22" name="TextBox 21"/>
          <p:cNvSpPr txBox="1"/>
          <p:nvPr/>
        </p:nvSpPr>
        <p:spPr>
          <a:xfrm>
            <a:off x="5212080" y="3858768"/>
            <a:ext cx="6675120" cy="438912"/>
          </a:xfrm>
          <a:prstGeom prst="rect">
            <a:avLst/>
          </a:prstGeom>
          <a:noFill/>
        </p:spPr>
        <p:txBody>
          <a:bodyPr wrap="square">
            <a:spAutoFit/>
          </a:bodyPr>
          <a:lstStyle/>
          <a:p>
            <a:pPr algn="l"/>
            <a:r>
              <a:rPr sz="1500" b="0" i="1">
                <a:solidFill>
                  <a:srgbClr val="888888"/>
                </a:solidFill>
                <a:latin typeface="Helvetica Neue"/>
              </a:rPr>
              <a:t>Free tools, discounts, and upcoming events</a:t>
            </a:r>
          </a:p>
        </p:txBody>
      </p:sp>
      <p:sp>
        <p:nvSpPr>
          <p:cNvPr id="23" name="TextBox 22"/>
          <p:cNvSpPr txBox="1"/>
          <p:nvPr/>
        </p:nvSpPr>
        <p:spPr>
          <a:xfrm>
            <a:off x="457200" y="4572000"/>
            <a:ext cx="594360" cy="438912"/>
          </a:xfrm>
          <a:prstGeom prst="rect">
            <a:avLst/>
          </a:prstGeom>
          <a:noFill/>
        </p:spPr>
        <p:txBody>
          <a:bodyPr wrap="square">
            <a:spAutoFit/>
          </a:bodyPr>
          <a:lstStyle/>
          <a:p>
            <a:pPr algn="l"/>
            <a:r>
              <a:rPr sz="1200" b="1" i="0">
                <a:solidFill>
                  <a:srgbClr val="FF8200"/>
                </a:solidFill>
                <a:latin typeface="Helvetica Neue"/>
              </a:rPr>
              <a:t>05</a:t>
            </a:r>
          </a:p>
        </p:txBody>
      </p:sp>
      <p:sp>
        <p:nvSpPr>
          <p:cNvPr id="24" name="Rectangle 23"/>
          <p:cNvSpPr/>
          <p:nvPr/>
        </p:nvSpPr>
        <p:spPr>
          <a:xfrm>
            <a:off x="1005840" y="4663440"/>
            <a:ext cx="32004"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143000" y="4572000"/>
            <a:ext cx="3840480" cy="438912"/>
          </a:xfrm>
          <a:prstGeom prst="rect">
            <a:avLst/>
          </a:prstGeom>
          <a:noFill/>
        </p:spPr>
        <p:txBody>
          <a:bodyPr wrap="square">
            <a:spAutoFit/>
          </a:bodyPr>
          <a:lstStyle/>
          <a:p>
            <a:pPr algn="l"/>
            <a:r>
              <a:rPr sz="1700" b="1" i="0">
                <a:solidFill>
                  <a:srgbClr val="1A1A1A"/>
                </a:solidFill>
                <a:latin typeface="Helvetica Neue"/>
              </a:rPr>
              <a:t>Closing</a:t>
            </a:r>
          </a:p>
        </p:txBody>
      </p:sp>
      <p:sp>
        <p:nvSpPr>
          <p:cNvPr id="26" name="TextBox 25"/>
          <p:cNvSpPr txBox="1"/>
          <p:nvPr/>
        </p:nvSpPr>
        <p:spPr>
          <a:xfrm>
            <a:off x="5212080" y="4572000"/>
            <a:ext cx="6675120" cy="438912"/>
          </a:xfrm>
          <a:prstGeom prst="rect">
            <a:avLst/>
          </a:prstGeom>
          <a:noFill/>
        </p:spPr>
        <p:txBody>
          <a:bodyPr wrap="square">
            <a:spAutoFit/>
          </a:bodyPr>
          <a:lstStyle/>
          <a:p>
            <a:pPr algn="l"/>
            <a:r>
              <a:rPr sz="1500" b="0" i="1">
                <a:solidFill>
                  <a:srgbClr val="888888"/>
                </a:solidFill>
                <a:latin typeface="Helvetica Neue"/>
              </a:rPr>
              <a:t>Guest speaker update, GroupMe, social</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MODEL COMPARISON</a:t>
            </a:r>
          </a:p>
        </p:txBody>
      </p:sp>
      <p:sp>
        <p:nvSpPr>
          <p:cNvPr id="5" name="TextBox 4"/>
          <p:cNvSpPr txBox="1"/>
          <p:nvPr/>
        </p:nvSpPr>
        <p:spPr>
          <a:xfrm>
            <a:off x="457200" y="658368"/>
            <a:ext cx="11430000" cy="914400"/>
          </a:xfrm>
          <a:prstGeom prst="rect">
            <a:avLst/>
          </a:prstGeom>
          <a:noFill/>
        </p:spPr>
        <p:txBody>
          <a:bodyPr wrap="square">
            <a:spAutoFit/>
          </a:bodyPr>
          <a:lstStyle/>
          <a:p>
            <a:pPr algn="l"/>
            <a:r>
              <a:rPr sz="3600" b="1" i="0">
                <a:solidFill>
                  <a:srgbClr val="1A1A1A"/>
                </a:solidFill>
                <a:latin typeface="Helvetica Neue"/>
              </a:rPr>
              <a:t>How Do the Models Stack Up?</a:t>
            </a:r>
          </a:p>
        </p:txBody>
      </p:sp>
      <p:sp>
        <p:nvSpPr>
          <p:cNvPr id="6" name="Rectangle 5"/>
          <p:cNvSpPr/>
          <p:nvPr/>
        </p:nvSpPr>
        <p:spPr>
          <a:xfrm>
            <a:off x="457200" y="1499616"/>
            <a:ext cx="100584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1737360"/>
            <a:ext cx="11430000" cy="475488"/>
          </a:xfrm>
          <a:prstGeom prst="rect">
            <a:avLst/>
          </a:prstGeom>
          <a:noFill/>
        </p:spPr>
        <p:txBody>
          <a:bodyPr wrap="square">
            <a:spAutoFit/>
          </a:bodyPr>
          <a:lstStyle/>
          <a:p>
            <a:pPr algn="l"/>
            <a:r>
              <a:rPr sz="1600" b="0" i="0">
                <a:solidFill>
                  <a:srgbClr val="1A1A1A"/>
                </a:solidFill>
                <a:latin typeface="Helvetica Neue"/>
              </a:rPr>
              <a:t>lmarena.ai ranks AI models using crowdsourced human preference -- real users vote on blind side-by-side responses.</a:t>
            </a:r>
          </a:p>
        </p:txBody>
      </p:sp>
      <p:sp>
        <p:nvSpPr>
          <p:cNvPr id="8" name="TextBox 7"/>
          <p:cNvSpPr txBox="1"/>
          <p:nvPr/>
        </p:nvSpPr>
        <p:spPr>
          <a:xfrm>
            <a:off x="457200" y="2231136"/>
            <a:ext cx="11430000" cy="402336"/>
          </a:xfrm>
          <a:prstGeom prst="rect">
            <a:avLst/>
          </a:prstGeom>
          <a:noFill/>
        </p:spPr>
        <p:txBody>
          <a:bodyPr wrap="square">
            <a:spAutoFit/>
          </a:bodyPr>
          <a:lstStyle/>
          <a:p>
            <a:pPr algn="l"/>
            <a:r>
              <a:rPr sz="1400" b="0" i="1">
                <a:solidFill>
                  <a:srgbClr val="888888"/>
                </a:solidFill>
                <a:latin typeface="Helvetica Neue"/>
              </a:rPr>
              <a:t>Higher Elo score = more people preferred that model's answers.  Updated live by the community.</a:t>
            </a:r>
          </a:p>
        </p:txBody>
      </p:sp>
      <p:sp>
        <p:nvSpPr>
          <p:cNvPr id="9" name="Rectangle 8"/>
          <p:cNvSpPr/>
          <p:nvPr/>
        </p:nvSpPr>
        <p:spPr>
          <a:xfrm>
            <a:off x="457200" y="2724912"/>
            <a:ext cx="11247120" cy="342900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57200" y="2724912"/>
            <a:ext cx="1124712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4023360"/>
            <a:ext cx="10058400" cy="640080"/>
          </a:xfrm>
          <a:prstGeom prst="rect">
            <a:avLst/>
          </a:prstGeom>
          <a:noFill/>
        </p:spPr>
        <p:txBody>
          <a:bodyPr wrap="square">
            <a:spAutoFit/>
          </a:bodyPr>
          <a:lstStyle/>
          <a:p>
            <a:pPr algn="ctr"/>
            <a:r>
              <a:rPr sz="1400" b="0" i="1">
                <a:solidFill>
                  <a:srgbClr val="888888"/>
                </a:solidFill>
                <a:latin typeface="Helvetica Neue"/>
              </a:rPr>
              <a:t>[ Replace with current screenshot from lmarena.ai -- Overall Leaderboard tab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AI NEWS</a:t>
            </a:r>
          </a:p>
        </p:txBody>
      </p:sp>
      <p:sp>
        <p:nvSpPr>
          <p:cNvPr id="5" name="TextBox 4"/>
          <p:cNvSpPr txBox="1"/>
          <p:nvPr/>
        </p:nvSpPr>
        <p:spPr>
          <a:xfrm>
            <a:off x="457200" y="658368"/>
            <a:ext cx="11430000" cy="914400"/>
          </a:xfrm>
          <a:prstGeom prst="rect">
            <a:avLst/>
          </a:prstGeom>
          <a:noFill/>
        </p:spPr>
        <p:txBody>
          <a:bodyPr wrap="square">
            <a:spAutoFit/>
          </a:bodyPr>
          <a:lstStyle/>
          <a:p>
            <a:pPr algn="l"/>
            <a:r>
              <a:rPr sz="3800" b="1" i="0">
                <a:solidFill>
                  <a:srgbClr val="1A1A1A"/>
                </a:solidFill>
                <a:latin typeface="Helvetica Neue"/>
              </a:rPr>
              <a:t>What's New in AI</a:t>
            </a:r>
          </a:p>
        </p:txBody>
      </p:sp>
      <p:sp>
        <p:nvSpPr>
          <p:cNvPr id="6" name="Rectangle 5"/>
          <p:cNvSpPr/>
          <p:nvPr/>
        </p:nvSpPr>
        <p:spPr>
          <a:xfrm>
            <a:off x="457200" y="1499616"/>
            <a:ext cx="100584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457200" y="2148840"/>
            <a:ext cx="5577840" cy="205740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2148840"/>
            <a:ext cx="55778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21792" y="2240280"/>
            <a:ext cx="5212080" cy="420624"/>
          </a:xfrm>
          <a:prstGeom prst="rect">
            <a:avLst/>
          </a:prstGeom>
          <a:noFill/>
        </p:spPr>
        <p:txBody>
          <a:bodyPr wrap="square">
            <a:spAutoFit/>
          </a:bodyPr>
          <a:lstStyle/>
          <a:p>
            <a:pPr algn="l"/>
            <a:r>
              <a:rPr sz="1400" b="1" i="0">
                <a:solidFill>
                  <a:srgbClr val="1A1A1A"/>
                </a:solidFill>
                <a:latin typeface="Helvetica Neue"/>
              </a:rPr>
              <a:t>ChatGPT 5.4 Model Family</a:t>
            </a:r>
          </a:p>
        </p:txBody>
      </p:sp>
      <p:sp>
        <p:nvSpPr>
          <p:cNvPr id="10" name="TextBox 9"/>
          <p:cNvSpPr txBox="1"/>
          <p:nvPr/>
        </p:nvSpPr>
        <p:spPr>
          <a:xfrm>
            <a:off x="621792" y="2679192"/>
            <a:ext cx="5212080" cy="1371600"/>
          </a:xfrm>
          <a:prstGeom prst="rect">
            <a:avLst/>
          </a:prstGeom>
          <a:noFill/>
        </p:spPr>
        <p:txBody>
          <a:bodyPr wrap="square">
            <a:spAutoFit/>
          </a:bodyPr>
          <a:lstStyle/>
          <a:p>
            <a:pPr algn="l"/>
            <a:r>
              <a:rPr sz="1200" b="0" i="0">
                <a:solidFill>
                  <a:srgbClr val="888888"/>
                </a:solidFill>
                <a:latin typeface="Helvetica Neue"/>
              </a:rPr>
              <a:t>OpenAI released three new tiers: Pro (most capable reasoning), Mini (fast and cheap for everyday tasks), and Nano (lightweight, on-device). Pro represents the biggest capability leap since GPT-4 -- notably in multi-step reasoning and code generation.</a:t>
            </a:r>
          </a:p>
        </p:txBody>
      </p:sp>
      <p:sp>
        <p:nvSpPr>
          <p:cNvPr id="11" name="Rectangle 10"/>
          <p:cNvSpPr/>
          <p:nvPr/>
        </p:nvSpPr>
        <p:spPr>
          <a:xfrm>
            <a:off x="6355080" y="2148840"/>
            <a:ext cx="5577840" cy="205740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355080" y="2148840"/>
            <a:ext cx="55778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19672" y="2240280"/>
            <a:ext cx="5212080" cy="420624"/>
          </a:xfrm>
          <a:prstGeom prst="rect">
            <a:avLst/>
          </a:prstGeom>
          <a:noFill/>
        </p:spPr>
        <p:txBody>
          <a:bodyPr wrap="square">
            <a:spAutoFit/>
          </a:bodyPr>
          <a:lstStyle/>
          <a:p>
            <a:pPr algn="l"/>
            <a:r>
              <a:rPr sz="1400" b="1" i="0">
                <a:solidFill>
                  <a:srgbClr val="1A1A1A"/>
                </a:solidFill>
                <a:latin typeface="Helvetica Neue"/>
              </a:rPr>
              <a:t>Anthropic vs. the Pentagon</a:t>
            </a:r>
          </a:p>
        </p:txBody>
      </p:sp>
      <p:sp>
        <p:nvSpPr>
          <p:cNvPr id="14" name="TextBox 13"/>
          <p:cNvSpPr txBox="1"/>
          <p:nvPr/>
        </p:nvSpPr>
        <p:spPr>
          <a:xfrm>
            <a:off x="6519672" y="2679192"/>
            <a:ext cx="5212080" cy="1371600"/>
          </a:xfrm>
          <a:prstGeom prst="rect">
            <a:avLst/>
          </a:prstGeom>
          <a:noFill/>
        </p:spPr>
        <p:txBody>
          <a:bodyPr wrap="square">
            <a:spAutoFit/>
          </a:bodyPr>
          <a:lstStyle/>
          <a:p>
            <a:pPr algn="l"/>
            <a:r>
              <a:rPr sz="1200" b="0" i="0">
                <a:solidFill>
                  <a:srgbClr val="888888"/>
                </a:solidFill>
                <a:latin typeface="Helvetica Neue"/>
              </a:rPr>
              <a:t>Anthropic declined a U.S. Department of Defense contract, citing concerns that the work conflicted with the company's responsible AI principles. OpenAI stepped in shortly after. The decision sparked wide debate about AI safety, ethics, and government contracts.</a:t>
            </a:r>
          </a:p>
        </p:txBody>
      </p:sp>
      <p:sp>
        <p:nvSpPr>
          <p:cNvPr id="15" name="Rectangle 14"/>
          <p:cNvSpPr/>
          <p:nvPr/>
        </p:nvSpPr>
        <p:spPr>
          <a:xfrm>
            <a:off x="457200" y="4434840"/>
            <a:ext cx="5577840" cy="205740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457200" y="4434840"/>
            <a:ext cx="55778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21792" y="4526280"/>
            <a:ext cx="5212080" cy="420624"/>
          </a:xfrm>
          <a:prstGeom prst="rect">
            <a:avLst/>
          </a:prstGeom>
          <a:noFill/>
        </p:spPr>
        <p:txBody>
          <a:bodyPr wrap="square">
            <a:spAutoFit/>
          </a:bodyPr>
          <a:lstStyle/>
          <a:p>
            <a:pPr algn="l"/>
            <a:r>
              <a:rPr sz="1400" b="1" i="0">
                <a:solidFill>
                  <a:srgbClr val="1A1A1A"/>
                </a:solidFill>
                <a:latin typeface="Helvetica Neue"/>
              </a:rPr>
              <a:t>GitHub Star Velocity: AI Repos vs. React</a:t>
            </a:r>
          </a:p>
        </p:txBody>
      </p:sp>
      <p:sp>
        <p:nvSpPr>
          <p:cNvPr id="18" name="TextBox 17"/>
          <p:cNvSpPr txBox="1"/>
          <p:nvPr/>
        </p:nvSpPr>
        <p:spPr>
          <a:xfrm>
            <a:off x="621792" y="4965192"/>
            <a:ext cx="5212080" cy="1371600"/>
          </a:xfrm>
          <a:prstGeom prst="rect">
            <a:avLst/>
          </a:prstGeom>
          <a:noFill/>
        </p:spPr>
        <p:txBody>
          <a:bodyPr wrap="square">
            <a:spAutoFit/>
          </a:bodyPr>
          <a:lstStyle/>
          <a:p>
            <a:pPr algn="l"/>
            <a:r>
              <a:rPr sz="1200" b="0" i="0">
                <a:solidFill>
                  <a:srgbClr val="888888"/>
                </a:solidFill>
                <a:latin typeface="Helvetica Neue"/>
              </a:rPr>
              <a:t>New AI repos are hitting milestones that React took years to reach -- in a matter of weeks. OpenClaw, Paperclip, and others are growing faster than almost any open-source project in history. React was once the gold standard for adoption speed. Not anymore.
[ Replace this card with the chart screenshot ]</a:t>
            </a:r>
          </a:p>
        </p:txBody>
      </p:sp>
      <p:sp>
        <p:nvSpPr>
          <p:cNvPr id="19" name="Rectangle 18"/>
          <p:cNvSpPr/>
          <p:nvPr/>
        </p:nvSpPr>
        <p:spPr>
          <a:xfrm>
            <a:off x="6355080" y="4434840"/>
            <a:ext cx="5577840" cy="205740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355080" y="4434840"/>
            <a:ext cx="55778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519672" y="4526280"/>
            <a:ext cx="5212080" cy="420624"/>
          </a:xfrm>
          <a:prstGeom prst="rect">
            <a:avLst/>
          </a:prstGeom>
          <a:noFill/>
        </p:spPr>
        <p:txBody>
          <a:bodyPr wrap="square">
            <a:spAutoFit/>
          </a:bodyPr>
          <a:lstStyle/>
          <a:p>
            <a:pPr algn="l"/>
            <a:r>
              <a:rPr sz="1400" b="1" i="0">
                <a:solidFill>
                  <a:srgbClr val="1A1A1A"/>
                </a:solidFill>
                <a:latin typeface="Helvetica Neue"/>
              </a:rPr>
              <a:t>[ Story 4 -- fill in ]</a:t>
            </a:r>
          </a:p>
        </p:txBody>
      </p:sp>
      <p:sp>
        <p:nvSpPr>
          <p:cNvPr id="22" name="TextBox 21"/>
          <p:cNvSpPr txBox="1"/>
          <p:nvPr/>
        </p:nvSpPr>
        <p:spPr>
          <a:xfrm>
            <a:off x="6519672" y="4965192"/>
            <a:ext cx="5212080" cy="1371600"/>
          </a:xfrm>
          <a:prstGeom prst="rect">
            <a:avLst/>
          </a:prstGeom>
          <a:noFill/>
        </p:spPr>
        <p:txBody>
          <a:bodyPr wrap="square">
            <a:spAutoFit/>
          </a:bodyPr>
          <a:lstStyle/>
          <a:p>
            <a:pPr algn="l"/>
            <a:r>
              <a:rPr sz="1200" b="0" i="0">
                <a:solidFill>
                  <a:srgbClr val="888888"/>
                </a:solidFill>
                <a:latin typeface="Helvetica Neue"/>
              </a:rPr>
              <a:t>[ Add a headline and 1-2 sentence summary here.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9144000" cy="384048"/>
          </a:xfrm>
          <a:prstGeom prst="rect">
            <a:avLst/>
          </a:prstGeom>
          <a:noFill/>
        </p:spPr>
        <p:txBody>
          <a:bodyPr wrap="square">
            <a:spAutoFit/>
          </a:bodyPr>
          <a:lstStyle/>
          <a:p>
            <a:pPr algn="l"/>
            <a:r>
              <a:rPr sz="1000" b="1" i="0">
                <a:solidFill>
                  <a:srgbClr val="FF8200"/>
                </a:solidFill>
                <a:latin typeface="Helvetica Neue"/>
              </a:rPr>
              <a:t>CHATGPT POWER USER  --  WORKSHOP</a:t>
            </a:r>
          </a:p>
        </p:txBody>
      </p:sp>
      <p:sp>
        <p:nvSpPr>
          <p:cNvPr id="6" name="TextBox 5"/>
          <p:cNvSpPr txBox="1"/>
          <p:nvPr/>
        </p:nvSpPr>
        <p:spPr>
          <a:xfrm>
            <a:off x="548640" y="749808"/>
            <a:ext cx="10058400" cy="1005840"/>
          </a:xfrm>
          <a:prstGeom prst="rect">
            <a:avLst/>
          </a:prstGeom>
          <a:noFill/>
        </p:spPr>
        <p:txBody>
          <a:bodyPr wrap="square">
            <a:spAutoFit/>
          </a:bodyPr>
          <a:lstStyle/>
          <a:p>
            <a:pPr algn="l"/>
            <a:r>
              <a:rPr sz="4800" b="1" i="0">
                <a:solidFill>
                  <a:srgbClr val="FFFFFF"/>
                </a:solidFill>
                <a:latin typeface="Helvetica Neue"/>
              </a:rPr>
              <a:t>This Works for Every Tier</a:t>
            </a:r>
          </a:p>
        </p:txBody>
      </p:sp>
      <p:sp>
        <p:nvSpPr>
          <p:cNvPr id="7" name="Rectangle 6"/>
          <p:cNvSpPr/>
          <p:nvPr/>
        </p:nvSpPr>
        <p:spPr>
          <a:xfrm>
            <a:off x="548640" y="1719072"/>
            <a:ext cx="1828800" cy="54864"/>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1901952"/>
            <a:ext cx="10972800" cy="475488"/>
          </a:xfrm>
          <a:prstGeom prst="rect">
            <a:avLst/>
          </a:prstGeom>
          <a:noFill/>
        </p:spPr>
        <p:txBody>
          <a:bodyPr wrap="square">
            <a:spAutoFit/>
          </a:bodyPr>
          <a:lstStyle/>
          <a:p>
            <a:pPr algn="l"/>
            <a:r>
              <a:rPr sz="1700" b="0" i="0">
                <a:solidFill>
                  <a:srgbClr val="888888"/>
                </a:solidFill>
                <a:latin typeface="Helvetica Neue"/>
              </a:rPr>
              <a:t>We'll call out which features are Free vs. Go vs. Plus as we go -- no one gets left behind.</a:t>
            </a:r>
          </a:p>
        </p:txBody>
      </p:sp>
      <p:sp>
        <p:nvSpPr>
          <p:cNvPr id="9" name="Rectangle 8"/>
          <p:cNvSpPr/>
          <p:nvPr/>
        </p:nvSpPr>
        <p:spPr>
          <a:xfrm>
            <a:off x="548640" y="2560320"/>
            <a:ext cx="3520440" cy="2103120"/>
          </a:xfrm>
          <a:prstGeom prst="rect">
            <a:avLst/>
          </a:prstGeom>
          <a:solidFill>
            <a:srgbClr val="2424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548640" y="2560320"/>
            <a:ext cx="35204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31520" y="2651760"/>
            <a:ext cx="3200400" cy="502920"/>
          </a:xfrm>
          <a:prstGeom prst="rect">
            <a:avLst/>
          </a:prstGeom>
          <a:noFill/>
        </p:spPr>
        <p:txBody>
          <a:bodyPr wrap="square">
            <a:spAutoFit/>
          </a:bodyPr>
          <a:lstStyle/>
          <a:p>
            <a:pPr algn="l"/>
            <a:r>
              <a:rPr sz="1700" b="1" i="0">
                <a:solidFill>
                  <a:srgbClr val="FF8200"/>
                </a:solidFill>
                <a:latin typeface="Helvetica Neue"/>
              </a:rPr>
              <a:t>Free</a:t>
            </a:r>
          </a:p>
        </p:txBody>
      </p:sp>
      <p:sp>
        <p:nvSpPr>
          <p:cNvPr id="12" name="TextBox 11"/>
          <p:cNvSpPr txBox="1"/>
          <p:nvPr/>
        </p:nvSpPr>
        <p:spPr>
          <a:xfrm>
            <a:off x="731520" y="3154680"/>
            <a:ext cx="3200400" cy="1371600"/>
          </a:xfrm>
          <a:prstGeom prst="rect">
            <a:avLst/>
          </a:prstGeom>
          <a:noFill/>
        </p:spPr>
        <p:txBody>
          <a:bodyPr wrap="square">
            <a:spAutoFit/>
          </a:bodyPr>
          <a:lstStyle/>
          <a:p>
            <a:pPr algn="l"/>
            <a:r>
              <a:rPr sz="1300" b="0" i="0">
                <a:solidFill>
                  <a:srgbClr val="888888"/>
                </a:solidFill>
                <a:latin typeface="Helvetica Neue"/>
              </a:rPr>
              <a:t>GPT-4o mini
Limited messages/day
Basic file uploads
No Codex, no voice</a:t>
            </a:r>
          </a:p>
        </p:txBody>
      </p:sp>
      <p:sp>
        <p:nvSpPr>
          <p:cNvPr id="13" name="Rectangle 12"/>
          <p:cNvSpPr/>
          <p:nvPr/>
        </p:nvSpPr>
        <p:spPr>
          <a:xfrm>
            <a:off x="4297679" y="2560320"/>
            <a:ext cx="3520440" cy="2103120"/>
          </a:xfrm>
          <a:prstGeom prst="rect">
            <a:avLst/>
          </a:prstGeom>
          <a:solidFill>
            <a:srgbClr val="2424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297679" y="2560320"/>
            <a:ext cx="35204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80559" y="2651760"/>
            <a:ext cx="3200400" cy="502920"/>
          </a:xfrm>
          <a:prstGeom prst="rect">
            <a:avLst/>
          </a:prstGeom>
          <a:noFill/>
        </p:spPr>
        <p:txBody>
          <a:bodyPr wrap="square">
            <a:spAutoFit/>
          </a:bodyPr>
          <a:lstStyle/>
          <a:p>
            <a:pPr algn="l"/>
            <a:r>
              <a:rPr sz="1700" b="1" i="0">
                <a:solidFill>
                  <a:srgbClr val="FF8200"/>
                </a:solidFill>
                <a:latin typeface="Helvetica Neue"/>
              </a:rPr>
              <a:t>Go</a:t>
            </a:r>
          </a:p>
        </p:txBody>
      </p:sp>
      <p:sp>
        <p:nvSpPr>
          <p:cNvPr id="16" name="TextBox 15"/>
          <p:cNvSpPr txBox="1"/>
          <p:nvPr/>
        </p:nvSpPr>
        <p:spPr>
          <a:xfrm>
            <a:off x="4480559" y="3154680"/>
            <a:ext cx="3200400" cy="1371600"/>
          </a:xfrm>
          <a:prstGeom prst="rect">
            <a:avLst/>
          </a:prstGeom>
          <a:noFill/>
        </p:spPr>
        <p:txBody>
          <a:bodyPr wrap="square">
            <a:spAutoFit/>
          </a:bodyPr>
          <a:lstStyle/>
          <a:p>
            <a:pPr algn="l"/>
            <a:r>
              <a:rPr sz="1300" b="0" i="0">
                <a:solidFill>
                  <a:srgbClr val="888888"/>
                </a:solidFill>
                <a:latin typeface="Helvetica Neue"/>
              </a:rPr>
              <a:t>GPT-4o full model
More daily messages
Access to most tools
Great for most students</a:t>
            </a:r>
          </a:p>
        </p:txBody>
      </p:sp>
      <p:sp>
        <p:nvSpPr>
          <p:cNvPr id="17" name="Rectangle 16"/>
          <p:cNvSpPr/>
          <p:nvPr/>
        </p:nvSpPr>
        <p:spPr>
          <a:xfrm>
            <a:off x="8046718" y="2560320"/>
            <a:ext cx="3520440" cy="2103120"/>
          </a:xfrm>
          <a:prstGeom prst="rect">
            <a:avLst/>
          </a:prstGeom>
          <a:solidFill>
            <a:srgbClr val="2424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046718" y="2560320"/>
            <a:ext cx="3520440" cy="50292"/>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29598" y="2651760"/>
            <a:ext cx="3200400" cy="502920"/>
          </a:xfrm>
          <a:prstGeom prst="rect">
            <a:avLst/>
          </a:prstGeom>
          <a:noFill/>
        </p:spPr>
        <p:txBody>
          <a:bodyPr wrap="square">
            <a:spAutoFit/>
          </a:bodyPr>
          <a:lstStyle/>
          <a:p>
            <a:pPr algn="l"/>
            <a:r>
              <a:rPr sz="1700" b="1" i="0">
                <a:solidFill>
                  <a:srgbClr val="FF8200"/>
                </a:solidFill>
                <a:latin typeface="Helvetica Neue"/>
              </a:rPr>
              <a:t>Plus  --  $20/mo</a:t>
            </a:r>
          </a:p>
        </p:txBody>
      </p:sp>
      <p:sp>
        <p:nvSpPr>
          <p:cNvPr id="20" name="TextBox 19"/>
          <p:cNvSpPr txBox="1"/>
          <p:nvPr/>
        </p:nvSpPr>
        <p:spPr>
          <a:xfrm>
            <a:off x="8229598" y="3154680"/>
            <a:ext cx="3200400" cy="1371600"/>
          </a:xfrm>
          <a:prstGeom prst="rect">
            <a:avLst/>
          </a:prstGeom>
          <a:noFill/>
        </p:spPr>
        <p:txBody>
          <a:bodyPr wrap="square">
            <a:spAutoFit/>
          </a:bodyPr>
          <a:lstStyle/>
          <a:p>
            <a:pPr algn="l"/>
            <a:r>
              <a:rPr sz="1300" b="0" i="0">
                <a:solidFill>
                  <a:srgbClr val="888888"/>
                </a:solidFill>
                <a:latin typeface="Helvetica Neue"/>
              </a:rPr>
              <a:t>Everything in Go
Codex (AI coding agent)
Highest rate limits
All features fully unlocked</a:t>
            </a:r>
          </a:p>
        </p:txBody>
      </p:sp>
      <p:sp>
        <p:nvSpPr>
          <p:cNvPr id="21" name="TextBox 20"/>
          <p:cNvSpPr txBox="1"/>
          <p:nvPr/>
        </p:nvSpPr>
        <p:spPr>
          <a:xfrm>
            <a:off x="548640" y="4828032"/>
            <a:ext cx="3200400" cy="365760"/>
          </a:xfrm>
          <a:prstGeom prst="rect">
            <a:avLst/>
          </a:prstGeom>
          <a:noFill/>
        </p:spPr>
        <p:txBody>
          <a:bodyPr wrap="square">
            <a:spAutoFit/>
          </a:bodyPr>
          <a:lstStyle/>
          <a:p>
            <a:pPr algn="l"/>
            <a:r>
              <a:rPr sz="1200" b="1" i="0">
                <a:solidFill>
                  <a:srgbClr val="FFFFFF"/>
                </a:solidFill>
                <a:latin typeface="Helvetica Neue"/>
              </a:rPr>
              <a:t>Today's 7 features:</a:t>
            </a:r>
          </a:p>
        </p:txBody>
      </p:sp>
      <p:sp>
        <p:nvSpPr>
          <p:cNvPr id="22" name="Rectangle 21"/>
          <p:cNvSpPr/>
          <p:nvPr/>
        </p:nvSpPr>
        <p:spPr>
          <a:xfrm>
            <a:off x="548640"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5230368"/>
            <a:ext cx="1554480" cy="457200"/>
          </a:xfrm>
          <a:prstGeom prst="rect">
            <a:avLst/>
          </a:prstGeom>
          <a:noFill/>
        </p:spPr>
        <p:txBody>
          <a:bodyPr wrap="square">
            <a:spAutoFit/>
          </a:bodyPr>
          <a:lstStyle/>
          <a:p>
            <a:pPr algn="ctr"/>
            <a:r>
              <a:rPr sz="1100" b="1" i="0">
                <a:solidFill>
                  <a:srgbClr val="FFFFFF"/>
                </a:solidFill>
                <a:latin typeface="Helvetica Neue"/>
              </a:rPr>
              <a:t>Personalization</a:t>
            </a:r>
          </a:p>
        </p:txBody>
      </p:sp>
      <p:sp>
        <p:nvSpPr>
          <p:cNvPr id="24" name="Rectangle 23"/>
          <p:cNvSpPr/>
          <p:nvPr/>
        </p:nvSpPr>
        <p:spPr>
          <a:xfrm>
            <a:off x="2212848"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2212848" y="5230368"/>
            <a:ext cx="1554480" cy="457200"/>
          </a:xfrm>
          <a:prstGeom prst="rect">
            <a:avLst/>
          </a:prstGeom>
          <a:noFill/>
        </p:spPr>
        <p:txBody>
          <a:bodyPr wrap="square">
            <a:spAutoFit/>
          </a:bodyPr>
          <a:lstStyle/>
          <a:p>
            <a:pPr algn="ctr"/>
            <a:r>
              <a:rPr sz="1100" b="1" i="0">
                <a:solidFill>
                  <a:srgbClr val="FFFFFF"/>
                </a:solidFill>
                <a:latin typeface="Helvetica Neue"/>
              </a:rPr>
              <a:t>Custom GPTs</a:t>
            </a:r>
          </a:p>
        </p:txBody>
      </p:sp>
      <p:sp>
        <p:nvSpPr>
          <p:cNvPr id="26" name="Rectangle 25"/>
          <p:cNvSpPr/>
          <p:nvPr/>
        </p:nvSpPr>
        <p:spPr>
          <a:xfrm>
            <a:off x="3877056"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877056" y="5230368"/>
            <a:ext cx="1554480" cy="457200"/>
          </a:xfrm>
          <a:prstGeom prst="rect">
            <a:avLst/>
          </a:prstGeom>
          <a:noFill/>
        </p:spPr>
        <p:txBody>
          <a:bodyPr wrap="square">
            <a:spAutoFit/>
          </a:bodyPr>
          <a:lstStyle/>
          <a:p>
            <a:pPr algn="ctr"/>
            <a:r>
              <a:rPr sz="1100" b="1" i="0">
                <a:solidFill>
                  <a:srgbClr val="FFFFFF"/>
                </a:solidFill>
                <a:latin typeface="Helvetica Neue"/>
              </a:rPr>
              <a:t>Prompting</a:t>
            </a:r>
          </a:p>
        </p:txBody>
      </p:sp>
      <p:sp>
        <p:nvSpPr>
          <p:cNvPr id="28" name="Rectangle 27"/>
          <p:cNvSpPr/>
          <p:nvPr/>
        </p:nvSpPr>
        <p:spPr>
          <a:xfrm>
            <a:off x="5541264"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541264" y="5230368"/>
            <a:ext cx="1554480" cy="457200"/>
          </a:xfrm>
          <a:prstGeom prst="rect">
            <a:avLst/>
          </a:prstGeom>
          <a:noFill/>
        </p:spPr>
        <p:txBody>
          <a:bodyPr wrap="square">
            <a:spAutoFit/>
          </a:bodyPr>
          <a:lstStyle/>
          <a:p>
            <a:pPr algn="ctr"/>
            <a:r>
              <a:rPr sz="1100" b="1" i="0">
                <a:solidFill>
                  <a:srgbClr val="FFFFFF"/>
                </a:solidFill>
                <a:latin typeface="Helvetica Neue"/>
              </a:rPr>
              <a:t>Projects</a:t>
            </a:r>
          </a:p>
        </p:txBody>
      </p:sp>
      <p:sp>
        <p:nvSpPr>
          <p:cNvPr id="30" name="Rectangle 29"/>
          <p:cNvSpPr/>
          <p:nvPr/>
        </p:nvSpPr>
        <p:spPr>
          <a:xfrm>
            <a:off x="7205472"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205472" y="5230368"/>
            <a:ext cx="1554480" cy="457200"/>
          </a:xfrm>
          <a:prstGeom prst="rect">
            <a:avLst/>
          </a:prstGeom>
          <a:noFill/>
        </p:spPr>
        <p:txBody>
          <a:bodyPr wrap="square">
            <a:spAutoFit/>
          </a:bodyPr>
          <a:lstStyle/>
          <a:p>
            <a:pPr algn="ctr"/>
            <a:r>
              <a:rPr sz="1100" b="1" i="0">
                <a:solidFill>
                  <a:srgbClr val="FFFFFF"/>
                </a:solidFill>
                <a:latin typeface="Helvetica Neue"/>
              </a:rPr>
              <a:t>Connectors</a:t>
            </a:r>
          </a:p>
        </p:txBody>
      </p:sp>
      <p:sp>
        <p:nvSpPr>
          <p:cNvPr id="32" name="Rectangle 31"/>
          <p:cNvSpPr/>
          <p:nvPr/>
        </p:nvSpPr>
        <p:spPr>
          <a:xfrm>
            <a:off x="8869680"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869680" y="5230368"/>
            <a:ext cx="1554480" cy="457200"/>
          </a:xfrm>
          <a:prstGeom prst="rect">
            <a:avLst/>
          </a:prstGeom>
          <a:noFill/>
        </p:spPr>
        <p:txBody>
          <a:bodyPr wrap="square">
            <a:spAutoFit/>
          </a:bodyPr>
          <a:lstStyle/>
          <a:p>
            <a:pPr algn="ctr"/>
            <a:r>
              <a:rPr sz="1100" b="1" i="0">
                <a:solidFill>
                  <a:srgbClr val="FFFFFF"/>
                </a:solidFill>
                <a:latin typeface="Helvetica Neue"/>
              </a:rPr>
              <a:t>Canvas</a:t>
            </a:r>
          </a:p>
        </p:txBody>
      </p:sp>
      <p:sp>
        <p:nvSpPr>
          <p:cNvPr id="34" name="Rectangle 33"/>
          <p:cNvSpPr/>
          <p:nvPr/>
        </p:nvSpPr>
        <p:spPr>
          <a:xfrm>
            <a:off x="10533888" y="5230368"/>
            <a:ext cx="1554480" cy="4572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0533888" y="5230368"/>
            <a:ext cx="1554480" cy="457200"/>
          </a:xfrm>
          <a:prstGeom prst="rect">
            <a:avLst/>
          </a:prstGeom>
          <a:noFill/>
        </p:spPr>
        <p:txBody>
          <a:bodyPr wrap="square">
            <a:spAutoFit/>
          </a:bodyPr>
          <a:lstStyle/>
          <a:p>
            <a:pPr algn="ctr"/>
            <a:r>
              <a:rPr sz="1100" b="1" i="0">
                <a:solidFill>
                  <a:srgbClr val="FFFFFF"/>
                </a:solidFill>
                <a:latin typeface="Helvetica Neue"/>
              </a:rPr>
              <a:t>Tier Deep Dive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1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Personalization</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828800"/>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8368" y="1737360"/>
            <a:ext cx="10789920" cy="475488"/>
          </a:xfrm>
          <a:prstGeom prst="rect">
            <a:avLst/>
          </a:prstGeom>
          <a:noFill/>
        </p:spPr>
        <p:txBody>
          <a:bodyPr wrap="square">
            <a:spAutoFit/>
          </a:bodyPr>
          <a:lstStyle/>
          <a:p>
            <a:pPr algn="l"/>
            <a:r>
              <a:rPr sz="1900" b="0" i="0">
                <a:solidFill>
                  <a:srgbClr val="1A1A1A"/>
                </a:solidFill>
                <a:latin typeface="Helvetica Neue"/>
              </a:rPr>
              <a:t>Tell ChatGPT who you are once -- it applies to every chat automatically</a:t>
            </a:r>
          </a:p>
        </p:txBody>
      </p:sp>
      <p:sp>
        <p:nvSpPr>
          <p:cNvPr id="10" name="TextBox 9"/>
          <p:cNvSpPr txBox="1"/>
          <p:nvPr/>
        </p:nvSpPr>
        <p:spPr>
          <a:xfrm>
            <a:off x="868680" y="2267712"/>
            <a:ext cx="10515600" cy="402336"/>
          </a:xfrm>
          <a:prstGeom prst="rect">
            <a:avLst/>
          </a:prstGeom>
          <a:noFill/>
        </p:spPr>
        <p:txBody>
          <a:bodyPr wrap="square">
            <a:spAutoFit/>
          </a:bodyPr>
          <a:lstStyle/>
          <a:p>
            <a:pPr algn="l"/>
            <a:r>
              <a:rPr sz="1500" b="0" i="1">
                <a:solidFill>
                  <a:srgbClr val="888888"/>
                </a:solidFill>
                <a:latin typeface="Helvetica Neue"/>
              </a:rPr>
              <a:t>-&gt;  Where: Settings -&gt; Personalization -&gt; Custom Instructions</a:t>
            </a:r>
          </a:p>
        </p:txBody>
      </p:sp>
      <p:sp>
        <p:nvSpPr>
          <p:cNvPr id="11" name="TextBox 10"/>
          <p:cNvSpPr txBox="1"/>
          <p:nvPr/>
        </p:nvSpPr>
        <p:spPr>
          <a:xfrm>
            <a:off x="868680" y="2670048"/>
            <a:ext cx="10515600" cy="402336"/>
          </a:xfrm>
          <a:prstGeom prst="rect">
            <a:avLst/>
          </a:prstGeom>
          <a:noFill/>
        </p:spPr>
        <p:txBody>
          <a:bodyPr wrap="square">
            <a:spAutoFit/>
          </a:bodyPr>
          <a:lstStyle/>
          <a:p>
            <a:pPr algn="l"/>
            <a:r>
              <a:rPr sz="1500" b="0" i="1">
                <a:solidFill>
                  <a:srgbClr val="888888"/>
                </a:solidFill>
                <a:latin typeface="Helvetica Neue"/>
              </a:rPr>
              <a:t>-&gt;  Try: "I'm a UT student studying [major]. Keep responses concise and practical."</a:t>
            </a:r>
          </a:p>
        </p:txBody>
      </p:sp>
      <p:sp>
        <p:nvSpPr>
          <p:cNvPr id="12" name="Rectangle 11"/>
          <p:cNvSpPr/>
          <p:nvPr/>
        </p:nvSpPr>
        <p:spPr>
          <a:xfrm>
            <a:off x="457200" y="3163824"/>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8368" y="3072384"/>
            <a:ext cx="10789920" cy="475488"/>
          </a:xfrm>
          <a:prstGeom prst="rect">
            <a:avLst/>
          </a:prstGeom>
          <a:noFill/>
        </p:spPr>
        <p:txBody>
          <a:bodyPr wrap="square">
            <a:spAutoFit/>
          </a:bodyPr>
          <a:lstStyle/>
          <a:p>
            <a:pPr algn="l"/>
            <a:r>
              <a:rPr sz="1900" b="0" i="0">
                <a:solidFill>
                  <a:srgbClr val="1A1A1A"/>
                </a:solidFill>
                <a:latin typeface="Helvetica Neue"/>
              </a:rPr>
              <a:t>Memory: ChatGPT remembers facts about you across conversations when turned on</a:t>
            </a:r>
          </a:p>
        </p:txBody>
      </p:sp>
      <p:sp>
        <p:nvSpPr>
          <p:cNvPr id="14" name="TextBox 13"/>
          <p:cNvSpPr txBox="1"/>
          <p:nvPr/>
        </p:nvSpPr>
        <p:spPr>
          <a:xfrm>
            <a:off x="868680" y="3602736"/>
            <a:ext cx="10515600" cy="402336"/>
          </a:xfrm>
          <a:prstGeom prst="rect">
            <a:avLst/>
          </a:prstGeom>
          <a:noFill/>
        </p:spPr>
        <p:txBody>
          <a:bodyPr wrap="square">
            <a:spAutoFit/>
          </a:bodyPr>
          <a:lstStyle/>
          <a:p>
            <a:pPr algn="l"/>
            <a:r>
              <a:rPr sz="1500" b="0" i="1">
                <a:solidFill>
                  <a:srgbClr val="888888"/>
                </a:solidFill>
                <a:latin typeface="Helvetica Neue"/>
              </a:rPr>
              <a:t>-&gt;  Where: Settings -&gt; Personalization -&gt; Memory</a:t>
            </a:r>
          </a:p>
        </p:txBody>
      </p:sp>
      <p:sp>
        <p:nvSpPr>
          <p:cNvPr id="15" name="TextBox 14"/>
          <p:cNvSpPr txBox="1"/>
          <p:nvPr/>
        </p:nvSpPr>
        <p:spPr>
          <a:xfrm>
            <a:off x="868680" y="4005072"/>
            <a:ext cx="10515600" cy="402336"/>
          </a:xfrm>
          <a:prstGeom prst="rect">
            <a:avLst/>
          </a:prstGeom>
          <a:noFill/>
        </p:spPr>
        <p:txBody>
          <a:bodyPr wrap="square">
            <a:spAutoFit/>
          </a:bodyPr>
          <a:lstStyle/>
          <a:p>
            <a:pPr algn="l"/>
            <a:r>
              <a:rPr sz="1500" b="0" i="1">
                <a:solidFill>
                  <a:srgbClr val="888888"/>
                </a:solidFill>
                <a:latin typeface="Helvetica Neue"/>
              </a:rPr>
              <a:t>-&gt;  Examples it remembers: your name, major, study style, past projects</a:t>
            </a:r>
          </a:p>
        </p:txBody>
      </p:sp>
      <p:sp>
        <p:nvSpPr>
          <p:cNvPr id="16" name="Rectangle 15"/>
          <p:cNvSpPr/>
          <p:nvPr/>
        </p:nvSpPr>
        <p:spPr>
          <a:xfrm>
            <a:off x="457200" y="4498848"/>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 y="4407408"/>
            <a:ext cx="10789920" cy="475488"/>
          </a:xfrm>
          <a:prstGeom prst="rect">
            <a:avLst/>
          </a:prstGeom>
          <a:noFill/>
        </p:spPr>
        <p:txBody>
          <a:bodyPr wrap="square">
            <a:spAutoFit/>
          </a:bodyPr>
          <a:lstStyle/>
          <a:p>
            <a:pPr algn="l"/>
            <a:r>
              <a:rPr sz="1900" b="0" i="0">
                <a:solidFill>
                  <a:srgbClr val="1A1A1A"/>
                </a:solidFill>
                <a:latin typeface="Helvetica Neue"/>
              </a:rPr>
              <a:t>Great for: setting your preferred tone, skipping explanations you already know</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2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Custom GPTs</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828800"/>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8368" y="1737360"/>
            <a:ext cx="10789920" cy="475488"/>
          </a:xfrm>
          <a:prstGeom prst="rect">
            <a:avLst/>
          </a:prstGeom>
          <a:noFill/>
        </p:spPr>
        <p:txBody>
          <a:bodyPr wrap="square">
            <a:spAutoFit/>
          </a:bodyPr>
          <a:lstStyle/>
          <a:p>
            <a:pPr algn="l"/>
            <a:r>
              <a:rPr sz="1900" b="0" i="0">
                <a:solidFill>
                  <a:srgbClr val="1A1A1A"/>
                </a:solidFill>
                <a:latin typeface="Helvetica Neue"/>
              </a:rPr>
              <a:t>Pre-configured versions of ChatGPT built for a specific task or persona</a:t>
            </a:r>
          </a:p>
        </p:txBody>
      </p:sp>
      <p:sp>
        <p:nvSpPr>
          <p:cNvPr id="10" name="TextBox 9"/>
          <p:cNvSpPr txBox="1"/>
          <p:nvPr/>
        </p:nvSpPr>
        <p:spPr>
          <a:xfrm>
            <a:off x="868680" y="2267712"/>
            <a:ext cx="10515600" cy="402336"/>
          </a:xfrm>
          <a:prstGeom prst="rect">
            <a:avLst/>
          </a:prstGeom>
          <a:noFill/>
        </p:spPr>
        <p:txBody>
          <a:bodyPr wrap="square">
            <a:spAutoFit/>
          </a:bodyPr>
          <a:lstStyle/>
          <a:p>
            <a:pPr algn="l"/>
            <a:r>
              <a:rPr sz="1500" b="0" i="1">
                <a:solidFill>
                  <a:srgbClr val="888888"/>
                </a:solidFill>
                <a:latin typeface="Helvetica Neue"/>
              </a:rPr>
              <a:t>-&gt;  Where: ChatGPT sidebar -&gt; Explore GPTs</a:t>
            </a:r>
          </a:p>
        </p:txBody>
      </p:sp>
      <p:sp>
        <p:nvSpPr>
          <p:cNvPr id="11" name="TextBox 10"/>
          <p:cNvSpPr txBox="1"/>
          <p:nvPr/>
        </p:nvSpPr>
        <p:spPr>
          <a:xfrm>
            <a:off x="868680" y="2670048"/>
            <a:ext cx="10515600" cy="402336"/>
          </a:xfrm>
          <a:prstGeom prst="rect">
            <a:avLst/>
          </a:prstGeom>
          <a:noFill/>
        </p:spPr>
        <p:txBody>
          <a:bodyPr wrap="square">
            <a:spAutoFit/>
          </a:bodyPr>
          <a:lstStyle/>
          <a:p>
            <a:pPr algn="l"/>
            <a:r>
              <a:rPr sz="1500" b="0" i="1">
                <a:solidFill>
                  <a:srgbClr val="888888"/>
                </a:solidFill>
                <a:latin typeface="Helvetica Neue"/>
              </a:rPr>
              <a:t>-&gt;  Examples: Resume Builder, Code Reviewer, Subject Tutor, Writing Coach</a:t>
            </a:r>
          </a:p>
        </p:txBody>
      </p:sp>
      <p:sp>
        <p:nvSpPr>
          <p:cNvPr id="12" name="Rectangle 11"/>
          <p:cNvSpPr/>
          <p:nvPr/>
        </p:nvSpPr>
        <p:spPr>
          <a:xfrm>
            <a:off x="457200" y="3163824"/>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8368" y="3072384"/>
            <a:ext cx="10789920" cy="475488"/>
          </a:xfrm>
          <a:prstGeom prst="rect">
            <a:avLst/>
          </a:prstGeom>
          <a:noFill/>
        </p:spPr>
        <p:txBody>
          <a:bodyPr wrap="square">
            <a:spAutoFit/>
          </a:bodyPr>
          <a:lstStyle/>
          <a:p>
            <a:pPr algn="l"/>
            <a:r>
              <a:rPr sz="1900" b="0" i="0">
                <a:solidFill>
                  <a:srgbClr val="1A1A1A"/>
                </a:solidFill>
                <a:latin typeface="Helvetica Neue"/>
              </a:rPr>
              <a:t>Build your own -- no coding required</a:t>
            </a:r>
          </a:p>
        </p:txBody>
      </p:sp>
      <p:sp>
        <p:nvSpPr>
          <p:cNvPr id="14" name="TextBox 13"/>
          <p:cNvSpPr txBox="1"/>
          <p:nvPr/>
        </p:nvSpPr>
        <p:spPr>
          <a:xfrm>
            <a:off x="868680" y="3602736"/>
            <a:ext cx="10515600" cy="402336"/>
          </a:xfrm>
          <a:prstGeom prst="rect">
            <a:avLst/>
          </a:prstGeom>
          <a:noFill/>
        </p:spPr>
        <p:txBody>
          <a:bodyPr wrap="square">
            <a:spAutoFit/>
          </a:bodyPr>
          <a:lstStyle/>
          <a:p>
            <a:pPr algn="l"/>
            <a:r>
              <a:rPr sz="1500" b="0" i="1">
                <a:solidFill>
                  <a:srgbClr val="888888"/>
                </a:solidFill>
                <a:latin typeface="Helvetica Neue"/>
              </a:rPr>
              <a:t>-&gt;  Give it a name, custom instructions, and optional uploaded knowledge files</a:t>
            </a:r>
          </a:p>
        </p:txBody>
      </p:sp>
      <p:sp>
        <p:nvSpPr>
          <p:cNvPr id="15" name="Rectangle 14"/>
          <p:cNvSpPr/>
          <p:nvPr/>
        </p:nvSpPr>
        <p:spPr>
          <a:xfrm>
            <a:off x="457200" y="4096512"/>
            <a:ext cx="50292" cy="27432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8368" y="4005072"/>
            <a:ext cx="10789920" cy="475488"/>
          </a:xfrm>
          <a:prstGeom prst="rect">
            <a:avLst/>
          </a:prstGeom>
          <a:noFill/>
        </p:spPr>
        <p:txBody>
          <a:bodyPr wrap="square">
            <a:spAutoFit/>
          </a:bodyPr>
          <a:lstStyle/>
          <a:p>
            <a:pPr algn="l"/>
            <a:r>
              <a:rPr sz="1900" b="0" i="0">
                <a:solidFill>
                  <a:srgbClr val="1A1A1A"/>
                </a:solidFill>
                <a:latin typeface="Helvetica Neue"/>
              </a:rPr>
              <a:t>Best for broad, reusable use cases -- a GPT you'd open again and again</a:t>
            </a:r>
          </a:p>
        </p:txBody>
      </p:sp>
      <p:sp>
        <p:nvSpPr>
          <p:cNvPr id="17" name="TextBox 16"/>
          <p:cNvSpPr txBox="1"/>
          <p:nvPr/>
        </p:nvSpPr>
        <p:spPr>
          <a:xfrm>
            <a:off x="868680" y="4535424"/>
            <a:ext cx="10515600" cy="402336"/>
          </a:xfrm>
          <a:prstGeom prst="rect">
            <a:avLst/>
          </a:prstGeom>
          <a:noFill/>
        </p:spPr>
        <p:txBody>
          <a:bodyPr wrap="square">
            <a:spAutoFit/>
          </a:bodyPr>
          <a:lstStyle/>
          <a:p>
            <a:pPr algn="l"/>
            <a:r>
              <a:rPr sz="1500" b="0" i="1">
                <a:solidFill>
                  <a:srgbClr val="888888"/>
                </a:solidFill>
                <a:latin typeface="Helvetica Neue"/>
              </a:rPr>
              <a:t>-&gt;  Example: a 'Writing Coach' GPT you share with your whole study group</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6793992"/>
            <a:ext cx="12188952" cy="64008"/>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0584" cy="685800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329184"/>
            <a:ext cx="8229600" cy="329184"/>
          </a:xfrm>
          <a:prstGeom prst="rect">
            <a:avLst/>
          </a:prstGeom>
          <a:noFill/>
        </p:spPr>
        <p:txBody>
          <a:bodyPr wrap="square">
            <a:spAutoFit/>
          </a:bodyPr>
          <a:lstStyle/>
          <a:p>
            <a:pPr algn="l"/>
            <a:r>
              <a:rPr sz="900" b="1" i="0">
                <a:solidFill>
                  <a:srgbClr val="FF8200"/>
                </a:solidFill>
                <a:latin typeface="Helvetica Neue"/>
              </a:rPr>
              <a:t>CHATGPT POWER USER</a:t>
            </a:r>
          </a:p>
        </p:txBody>
      </p:sp>
      <p:sp>
        <p:nvSpPr>
          <p:cNvPr id="5" name="TextBox 4"/>
          <p:cNvSpPr txBox="1"/>
          <p:nvPr/>
        </p:nvSpPr>
        <p:spPr>
          <a:xfrm>
            <a:off x="10058400" y="256032"/>
            <a:ext cx="2011680" cy="402336"/>
          </a:xfrm>
          <a:prstGeom prst="rect">
            <a:avLst/>
          </a:prstGeom>
          <a:noFill/>
        </p:spPr>
        <p:txBody>
          <a:bodyPr wrap="square">
            <a:spAutoFit/>
          </a:bodyPr>
          <a:lstStyle/>
          <a:p>
            <a:pPr algn="r"/>
            <a:r>
              <a:rPr sz="1100" b="1" i="0">
                <a:solidFill>
                  <a:srgbClr val="888888"/>
                </a:solidFill>
                <a:latin typeface="Helvetica Neue"/>
              </a:rPr>
              <a:t>3  /  7</a:t>
            </a:r>
          </a:p>
        </p:txBody>
      </p:sp>
      <p:sp>
        <p:nvSpPr>
          <p:cNvPr id="6" name="TextBox 5"/>
          <p:cNvSpPr txBox="1"/>
          <p:nvPr/>
        </p:nvSpPr>
        <p:spPr>
          <a:xfrm>
            <a:off x="457200" y="658368"/>
            <a:ext cx="10972800" cy="822960"/>
          </a:xfrm>
          <a:prstGeom prst="rect">
            <a:avLst/>
          </a:prstGeom>
          <a:noFill/>
        </p:spPr>
        <p:txBody>
          <a:bodyPr wrap="square">
            <a:spAutoFit/>
          </a:bodyPr>
          <a:lstStyle/>
          <a:p>
            <a:pPr algn="l"/>
            <a:r>
              <a:rPr sz="3800" b="1" i="0">
                <a:solidFill>
                  <a:srgbClr val="1A1A1A"/>
                </a:solidFill>
                <a:latin typeface="Helvetica Neue"/>
              </a:rPr>
              <a:t>Prompting Fundamentals</a:t>
            </a:r>
          </a:p>
        </p:txBody>
      </p:sp>
      <p:sp>
        <p:nvSpPr>
          <p:cNvPr id="7" name="Rectangle 6"/>
          <p:cNvSpPr/>
          <p:nvPr/>
        </p:nvSpPr>
        <p:spPr>
          <a:xfrm>
            <a:off x="457200" y="1481328"/>
            <a:ext cx="1280160" cy="36576"/>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1627632"/>
            <a:ext cx="11430000" cy="420624"/>
          </a:xfrm>
          <a:prstGeom prst="rect">
            <a:avLst/>
          </a:prstGeom>
          <a:noFill/>
        </p:spPr>
        <p:txBody>
          <a:bodyPr wrap="square">
            <a:spAutoFit/>
          </a:bodyPr>
          <a:lstStyle/>
          <a:p>
            <a:pPr algn="l"/>
            <a:r>
              <a:rPr sz="1500" b="0" i="1">
                <a:solidFill>
                  <a:srgbClr val="888888"/>
                </a:solidFill>
                <a:latin typeface="Helvetica Neue"/>
              </a:rPr>
              <a:t>Most people never get the best out of ChatGPT because they ask vague questions. A few simple habits fix that.</a:t>
            </a:r>
          </a:p>
        </p:txBody>
      </p:sp>
      <p:sp>
        <p:nvSpPr>
          <p:cNvPr id="9" name="Rectangle 8"/>
          <p:cNvSpPr/>
          <p:nvPr/>
        </p:nvSpPr>
        <p:spPr>
          <a:xfrm>
            <a:off x="457200" y="2176272"/>
            <a:ext cx="2286000" cy="54864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57200" y="2176272"/>
            <a:ext cx="50292" cy="54864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66928" y="2267712"/>
            <a:ext cx="2103120" cy="365760"/>
          </a:xfrm>
          <a:prstGeom prst="rect">
            <a:avLst/>
          </a:prstGeom>
          <a:noFill/>
        </p:spPr>
        <p:txBody>
          <a:bodyPr wrap="square">
            <a:spAutoFit/>
          </a:bodyPr>
          <a:lstStyle/>
          <a:p>
            <a:pPr algn="l"/>
            <a:r>
              <a:rPr sz="1400" b="1" i="0">
                <a:solidFill>
                  <a:srgbClr val="FF8200"/>
                </a:solidFill>
                <a:latin typeface="Helvetica Neue"/>
              </a:rPr>
              <a:t>Be specific</a:t>
            </a:r>
          </a:p>
        </p:txBody>
      </p:sp>
      <p:sp>
        <p:nvSpPr>
          <p:cNvPr id="12" name="TextBox 11"/>
          <p:cNvSpPr txBox="1"/>
          <p:nvPr/>
        </p:nvSpPr>
        <p:spPr>
          <a:xfrm>
            <a:off x="2971800" y="2267712"/>
            <a:ext cx="8869680" cy="457200"/>
          </a:xfrm>
          <a:prstGeom prst="rect">
            <a:avLst/>
          </a:prstGeom>
          <a:noFill/>
        </p:spPr>
        <p:txBody>
          <a:bodyPr wrap="square">
            <a:spAutoFit/>
          </a:bodyPr>
          <a:lstStyle/>
          <a:p>
            <a:pPr algn="l"/>
            <a:r>
              <a:rPr sz="1300" b="0" i="0">
                <a:solidFill>
                  <a:srgbClr val="1A1A1A"/>
                </a:solidFill>
                <a:latin typeface="Helvetica Neue"/>
              </a:rPr>
              <a:t>Don't: "help me study"  --  Do: "I have an exam on the Civil War in 2 days. Quiz me with 10 multiple choice questions, then explain each answer."</a:t>
            </a:r>
          </a:p>
        </p:txBody>
      </p:sp>
      <p:sp>
        <p:nvSpPr>
          <p:cNvPr id="13" name="Rectangle 12"/>
          <p:cNvSpPr/>
          <p:nvPr/>
        </p:nvSpPr>
        <p:spPr>
          <a:xfrm>
            <a:off x="457200" y="2999232"/>
            <a:ext cx="2286000" cy="54864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57200" y="2999232"/>
            <a:ext cx="50292" cy="54864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66928" y="3090672"/>
            <a:ext cx="2103120" cy="365760"/>
          </a:xfrm>
          <a:prstGeom prst="rect">
            <a:avLst/>
          </a:prstGeom>
          <a:noFill/>
        </p:spPr>
        <p:txBody>
          <a:bodyPr wrap="square">
            <a:spAutoFit/>
          </a:bodyPr>
          <a:lstStyle/>
          <a:p>
            <a:pPr algn="l"/>
            <a:r>
              <a:rPr sz="1400" b="1" i="0">
                <a:solidFill>
                  <a:srgbClr val="FF8200"/>
                </a:solidFill>
                <a:latin typeface="Helvetica Neue"/>
              </a:rPr>
              <a:t>Give context</a:t>
            </a:r>
          </a:p>
        </p:txBody>
      </p:sp>
      <p:sp>
        <p:nvSpPr>
          <p:cNvPr id="16" name="TextBox 15"/>
          <p:cNvSpPr txBox="1"/>
          <p:nvPr/>
        </p:nvSpPr>
        <p:spPr>
          <a:xfrm>
            <a:off x="2971800" y="3090672"/>
            <a:ext cx="8869680" cy="457200"/>
          </a:xfrm>
          <a:prstGeom prst="rect">
            <a:avLst/>
          </a:prstGeom>
          <a:noFill/>
        </p:spPr>
        <p:txBody>
          <a:bodyPr wrap="square">
            <a:spAutoFit/>
          </a:bodyPr>
          <a:lstStyle/>
          <a:p>
            <a:pPr algn="l"/>
            <a:r>
              <a:rPr sz="1300" b="0" i="0">
                <a:solidFill>
                  <a:srgbClr val="1A1A1A"/>
                </a:solidFill>
                <a:latin typeface="Helvetica Neue"/>
              </a:rPr>
              <a:t>Tell it your goal, your level, and your constraints.  "I'm a sophomore who hasn't taken stats before. Explain p-values like I'm 16."</a:t>
            </a:r>
          </a:p>
        </p:txBody>
      </p:sp>
      <p:sp>
        <p:nvSpPr>
          <p:cNvPr id="17" name="Rectangle 16"/>
          <p:cNvSpPr/>
          <p:nvPr/>
        </p:nvSpPr>
        <p:spPr>
          <a:xfrm>
            <a:off x="457200" y="3822192"/>
            <a:ext cx="2286000" cy="54864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457200" y="3822192"/>
            <a:ext cx="50292" cy="54864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66928" y="3913632"/>
            <a:ext cx="2103120" cy="365760"/>
          </a:xfrm>
          <a:prstGeom prst="rect">
            <a:avLst/>
          </a:prstGeom>
          <a:noFill/>
        </p:spPr>
        <p:txBody>
          <a:bodyPr wrap="square">
            <a:spAutoFit/>
          </a:bodyPr>
          <a:lstStyle/>
          <a:p>
            <a:pPr algn="l"/>
            <a:r>
              <a:rPr sz="1400" b="1" i="0">
                <a:solidFill>
                  <a:srgbClr val="FF8200"/>
                </a:solidFill>
                <a:latin typeface="Helvetica Neue"/>
              </a:rPr>
              <a:t>Assign a role</a:t>
            </a:r>
          </a:p>
        </p:txBody>
      </p:sp>
      <p:sp>
        <p:nvSpPr>
          <p:cNvPr id="20" name="TextBox 19"/>
          <p:cNvSpPr txBox="1"/>
          <p:nvPr/>
        </p:nvSpPr>
        <p:spPr>
          <a:xfrm>
            <a:off x="2971800" y="3913632"/>
            <a:ext cx="8869680" cy="457200"/>
          </a:xfrm>
          <a:prstGeom prst="rect">
            <a:avLst/>
          </a:prstGeom>
          <a:noFill/>
        </p:spPr>
        <p:txBody>
          <a:bodyPr wrap="square">
            <a:spAutoFit/>
          </a:bodyPr>
          <a:lstStyle/>
          <a:p>
            <a:pPr algn="l"/>
            <a:r>
              <a:rPr sz="1300" b="0" i="0">
                <a:solidFill>
                  <a:srgbClr val="1A1A1A"/>
                </a:solidFill>
                <a:latin typeface="Helvetica Neue"/>
              </a:rPr>
              <a:t>"Act as a professor grading this essay. Give me detailed feedback and a letter grade."</a:t>
            </a:r>
          </a:p>
        </p:txBody>
      </p:sp>
      <p:sp>
        <p:nvSpPr>
          <p:cNvPr id="21" name="Rectangle 20"/>
          <p:cNvSpPr/>
          <p:nvPr/>
        </p:nvSpPr>
        <p:spPr>
          <a:xfrm>
            <a:off x="457200" y="4645152"/>
            <a:ext cx="2286000" cy="548640"/>
          </a:xfrm>
          <a:prstGeom prst="rect">
            <a:avLst/>
          </a:prstGeom>
          <a:solidFill>
            <a:srgbClr val="F4F4F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457200" y="4645152"/>
            <a:ext cx="50292" cy="548640"/>
          </a:xfrm>
          <a:prstGeom prst="rect">
            <a:avLst/>
          </a:prstGeom>
          <a:solidFill>
            <a:srgbClr val="FF82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66928" y="4736592"/>
            <a:ext cx="2103120" cy="365760"/>
          </a:xfrm>
          <a:prstGeom prst="rect">
            <a:avLst/>
          </a:prstGeom>
          <a:noFill/>
        </p:spPr>
        <p:txBody>
          <a:bodyPr wrap="square">
            <a:spAutoFit/>
          </a:bodyPr>
          <a:lstStyle/>
          <a:p>
            <a:pPr algn="l"/>
            <a:r>
              <a:rPr sz="1400" b="1" i="0">
                <a:solidFill>
                  <a:srgbClr val="FF8200"/>
                </a:solidFill>
                <a:latin typeface="Helvetica Neue"/>
              </a:rPr>
              <a:t>Ask for a format</a:t>
            </a:r>
          </a:p>
        </p:txBody>
      </p:sp>
      <p:sp>
        <p:nvSpPr>
          <p:cNvPr id="24" name="TextBox 23"/>
          <p:cNvSpPr txBox="1"/>
          <p:nvPr/>
        </p:nvSpPr>
        <p:spPr>
          <a:xfrm>
            <a:off x="2971800" y="4736592"/>
            <a:ext cx="8869680" cy="457200"/>
          </a:xfrm>
          <a:prstGeom prst="rect">
            <a:avLst/>
          </a:prstGeom>
          <a:noFill/>
        </p:spPr>
        <p:txBody>
          <a:bodyPr wrap="square">
            <a:spAutoFit/>
          </a:bodyPr>
          <a:lstStyle/>
          <a:p>
            <a:pPr algn="l"/>
            <a:r>
              <a:rPr sz="1300" b="0" i="0">
                <a:solidFill>
                  <a:srgbClr val="1A1A1A"/>
                </a:solidFill>
                <a:latin typeface="Helvetica Neue"/>
              </a:rPr>
              <a:t>"Give me this as a bullet list"  --  "Respond in a table"  --  "Step by step, numbered"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