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</p:sldIdLst>
  <p:sldSz cx="12188952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Relationship Id="rId20" Type="http://schemas.openxmlformats.org/officeDocument/2006/relationships/slide" Target="slides/slide14.xml"/><Relationship Id="rId21" Type="http://schemas.openxmlformats.org/officeDocument/2006/relationships/slide" Target="slides/slide15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1A1A1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502920" cy="6858000"/>
          </a:xfrm>
          <a:prstGeom prst="rect">
            <a:avLst/>
          </a:prstGeom>
          <a:solidFill>
            <a:srgbClr val="FF82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4937760"/>
            <a:ext cx="12188952" cy="1920240"/>
          </a:xfrm>
          <a:prstGeom prst="rect">
            <a:avLst/>
          </a:prstGeom>
          <a:solidFill>
            <a:srgbClr val="FF82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6858000" y="4937760"/>
            <a:ext cx="5330952" cy="1920240"/>
          </a:xfrm>
          <a:prstGeom prst="rect">
            <a:avLst/>
          </a:prstGeom>
          <a:solidFill>
            <a:srgbClr val="1A1A1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6583680" y="4937760"/>
            <a:ext cx="320040" cy="1920240"/>
          </a:xfrm>
          <a:prstGeom prst="rect">
            <a:avLst/>
          </a:prstGeom>
          <a:solidFill>
            <a:srgbClr val="FF82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777240" y="384048"/>
            <a:ext cx="3200400" cy="4754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FF8200"/>
                </a:solidFill>
                <a:latin typeface="Helvetica Neue"/>
              </a:rPr>
              <a:t>AI VOLS</a:t>
            </a:r>
          </a:p>
        </p:txBody>
      </p:sp>
      <p:sp>
        <p:nvSpPr>
          <p:cNvPr id="8" name="Rectangle 7"/>
          <p:cNvSpPr/>
          <p:nvPr/>
        </p:nvSpPr>
        <p:spPr>
          <a:xfrm>
            <a:off x="777240" y="822960"/>
            <a:ext cx="822960" cy="32004"/>
          </a:xfrm>
          <a:prstGeom prst="rect">
            <a:avLst/>
          </a:prstGeom>
          <a:solidFill>
            <a:srgbClr val="FF82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777240" y="960120"/>
            <a:ext cx="6858000" cy="438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888888"/>
                </a:solidFill>
                <a:latin typeface="Helvetica Neue"/>
              </a:rPr>
              <a:t>Meeting #3  ·  Anthropic · Claude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77240" y="1463040"/>
            <a:ext cx="8686800" cy="3200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6200" b="1" i="0">
                <a:solidFill>
                  <a:srgbClr val="FFFFFF"/>
                </a:solidFill>
                <a:latin typeface="Helvetica Neue"/>
              </a:rPr>
              <a:t>Claude +
Claude Code
Basics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777240" y="5120640"/>
            <a:ext cx="59436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1" i="0">
                <a:solidFill>
                  <a:srgbClr val="FFFFFF"/>
                </a:solidFill>
                <a:latin typeface="Helvetica Neue"/>
              </a:rPr>
              <a:t>April 7, 2026  ·  6:30 PM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77240" y="5559552"/>
            <a:ext cx="777240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1">
                <a:solidFill>
                  <a:srgbClr val="FFCC99"/>
                </a:solidFill>
                <a:latin typeface="Helvetica Neue"/>
              </a:rPr>
              <a:t>College of Emerging &amp; Collaborative Studies  ·  University of Tennessee</a:t>
            </a:r>
          </a:p>
        </p:txBody>
      </p:sp>
      <p:sp>
        <p:nvSpPr>
          <p:cNvPr id="13" name="Oval 12"/>
          <p:cNvSpPr/>
          <p:nvPr/>
        </p:nvSpPr>
        <p:spPr>
          <a:xfrm>
            <a:off x="8961120" y="502920"/>
            <a:ext cx="137160" cy="137160"/>
          </a:xfrm>
          <a:prstGeom prst="ellipse">
            <a:avLst/>
          </a:prstGeom>
          <a:solidFill>
            <a:srgbClr val="33333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Oval 13"/>
          <p:cNvSpPr/>
          <p:nvPr/>
        </p:nvSpPr>
        <p:spPr>
          <a:xfrm>
            <a:off x="9528048" y="502920"/>
            <a:ext cx="137160" cy="137160"/>
          </a:xfrm>
          <a:prstGeom prst="ellipse">
            <a:avLst/>
          </a:prstGeom>
          <a:solidFill>
            <a:srgbClr val="33333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Oval 14"/>
          <p:cNvSpPr/>
          <p:nvPr/>
        </p:nvSpPr>
        <p:spPr>
          <a:xfrm>
            <a:off x="10094976" y="502920"/>
            <a:ext cx="137160" cy="137160"/>
          </a:xfrm>
          <a:prstGeom prst="ellipse">
            <a:avLst/>
          </a:prstGeom>
          <a:solidFill>
            <a:srgbClr val="33333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Oval 15"/>
          <p:cNvSpPr/>
          <p:nvPr/>
        </p:nvSpPr>
        <p:spPr>
          <a:xfrm>
            <a:off x="10661904" y="502920"/>
            <a:ext cx="137160" cy="137160"/>
          </a:xfrm>
          <a:prstGeom prst="ellipse">
            <a:avLst/>
          </a:prstGeom>
          <a:solidFill>
            <a:srgbClr val="33333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Oval 16"/>
          <p:cNvSpPr/>
          <p:nvPr/>
        </p:nvSpPr>
        <p:spPr>
          <a:xfrm>
            <a:off x="8961120" y="1069848"/>
            <a:ext cx="137160" cy="137160"/>
          </a:xfrm>
          <a:prstGeom prst="ellipse">
            <a:avLst/>
          </a:prstGeom>
          <a:solidFill>
            <a:srgbClr val="33333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Oval 17"/>
          <p:cNvSpPr/>
          <p:nvPr/>
        </p:nvSpPr>
        <p:spPr>
          <a:xfrm>
            <a:off x="9528048" y="1069848"/>
            <a:ext cx="137160" cy="137160"/>
          </a:xfrm>
          <a:prstGeom prst="ellipse">
            <a:avLst/>
          </a:prstGeom>
          <a:solidFill>
            <a:srgbClr val="33333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Oval 18"/>
          <p:cNvSpPr/>
          <p:nvPr/>
        </p:nvSpPr>
        <p:spPr>
          <a:xfrm>
            <a:off x="10094976" y="1069848"/>
            <a:ext cx="137160" cy="137160"/>
          </a:xfrm>
          <a:prstGeom prst="ellipse">
            <a:avLst/>
          </a:prstGeom>
          <a:solidFill>
            <a:srgbClr val="33333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Oval 19"/>
          <p:cNvSpPr/>
          <p:nvPr/>
        </p:nvSpPr>
        <p:spPr>
          <a:xfrm>
            <a:off x="10661904" y="1069848"/>
            <a:ext cx="137160" cy="137160"/>
          </a:xfrm>
          <a:prstGeom prst="ellipse">
            <a:avLst/>
          </a:prstGeom>
          <a:solidFill>
            <a:srgbClr val="33333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Oval 20"/>
          <p:cNvSpPr/>
          <p:nvPr/>
        </p:nvSpPr>
        <p:spPr>
          <a:xfrm>
            <a:off x="8961120" y="1636776"/>
            <a:ext cx="137160" cy="137160"/>
          </a:xfrm>
          <a:prstGeom prst="ellipse">
            <a:avLst/>
          </a:prstGeom>
          <a:solidFill>
            <a:srgbClr val="33333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Oval 21"/>
          <p:cNvSpPr/>
          <p:nvPr/>
        </p:nvSpPr>
        <p:spPr>
          <a:xfrm>
            <a:off x="9528048" y="1636776"/>
            <a:ext cx="137160" cy="137160"/>
          </a:xfrm>
          <a:prstGeom prst="ellipse">
            <a:avLst/>
          </a:prstGeom>
          <a:solidFill>
            <a:srgbClr val="33333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Oval 22"/>
          <p:cNvSpPr/>
          <p:nvPr/>
        </p:nvSpPr>
        <p:spPr>
          <a:xfrm>
            <a:off x="10094976" y="1636776"/>
            <a:ext cx="137160" cy="137160"/>
          </a:xfrm>
          <a:prstGeom prst="ellipse">
            <a:avLst/>
          </a:prstGeom>
          <a:solidFill>
            <a:srgbClr val="33333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Oval 23"/>
          <p:cNvSpPr/>
          <p:nvPr/>
        </p:nvSpPr>
        <p:spPr>
          <a:xfrm>
            <a:off x="10661904" y="1636776"/>
            <a:ext cx="137160" cy="137160"/>
          </a:xfrm>
          <a:prstGeom prst="ellipse">
            <a:avLst/>
          </a:prstGeom>
          <a:solidFill>
            <a:srgbClr val="33333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Oval 24"/>
          <p:cNvSpPr/>
          <p:nvPr/>
        </p:nvSpPr>
        <p:spPr>
          <a:xfrm>
            <a:off x="8961120" y="2203704"/>
            <a:ext cx="137160" cy="137160"/>
          </a:xfrm>
          <a:prstGeom prst="ellipse">
            <a:avLst/>
          </a:prstGeom>
          <a:solidFill>
            <a:srgbClr val="33333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Oval 25"/>
          <p:cNvSpPr/>
          <p:nvPr/>
        </p:nvSpPr>
        <p:spPr>
          <a:xfrm>
            <a:off x="9528048" y="2203704"/>
            <a:ext cx="137160" cy="137160"/>
          </a:xfrm>
          <a:prstGeom prst="ellipse">
            <a:avLst/>
          </a:prstGeom>
          <a:solidFill>
            <a:srgbClr val="33333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Oval 26"/>
          <p:cNvSpPr/>
          <p:nvPr/>
        </p:nvSpPr>
        <p:spPr>
          <a:xfrm>
            <a:off x="10094976" y="2203704"/>
            <a:ext cx="137160" cy="137160"/>
          </a:xfrm>
          <a:prstGeom prst="ellipse">
            <a:avLst/>
          </a:prstGeom>
          <a:solidFill>
            <a:srgbClr val="33333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Oval 27"/>
          <p:cNvSpPr/>
          <p:nvPr/>
        </p:nvSpPr>
        <p:spPr>
          <a:xfrm>
            <a:off x="10661904" y="2203704"/>
            <a:ext cx="137160" cy="137160"/>
          </a:xfrm>
          <a:prstGeom prst="ellipse">
            <a:avLst/>
          </a:prstGeom>
          <a:solidFill>
            <a:srgbClr val="33333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Oval 28"/>
          <p:cNvSpPr/>
          <p:nvPr/>
        </p:nvSpPr>
        <p:spPr>
          <a:xfrm>
            <a:off x="8961120" y="2770632"/>
            <a:ext cx="137160" cy="137160"/>
          </a:xfrm>
          <a:prstGeom prst="ellipse">
            <a:avLst/>
          </a:prstGeom>
          <a:solidFill>
            <a:srgbClr val="33333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Oval 29"/>
          <p:cNvSpPr/>
          <p:nvPr/>
        </p:nvSpPr>
        <p:spPr>
          <a:xfrm>
            <a:off x="9528048" y="2770632"/>
            <a:ext cx="137160" cy="137160"/>
          </a:xfrm>
          <a:prstGeom prst="ellipse">
            <a:avLst/>
          </a:prstGeom>
          <a:solidFill>
            <a:srgbClr val="33333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Oval 30"/>
          <p:cNvSpPr/>
          <p:nvPr/>
        </p:nvSpPr>
        <p:spPr>
          <a:xfrm>
            <a:off x="10094976" y="2770632"/>
            <a:ext cx="137160" cy="137160"/>
          </a:xfrm>
          <a:prstGeom prst="ellipse">
            <a:avLst/>
          </a:prstGeom>
          <a:solidFill>
            <a:srgbClr val="33333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Oval 31"/>
          <p:cNvSpPr/>
          <p:nvPr/>
        </p:nvSpPr>
        <p:spPr>
          <a:xfrm>
            <a:off x="10661904" y="2770632"/>
            <a:ext cx="137160" cy="137160"/>
          </a:xfrm>
          <a:prstGeom prst="ellipse">
            <a:avLst/>
          </a:prstGeom>
          <a:solidFill>
            <a:srgbClr val="33333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Rectangle 32"/>
          <p:cNvSpPr/>
          <p:nvPr/>
        </p:nvSpPr>
        <p:spPr>
          <a:xfrm>
            <a:off x="8961120" y="3383280"/>
            <a:ext cx="2926080" cy="960120"/>
          </a:xfrm>
          <a:prstGeom prst="rect">
            <a:avLst/>
          </a:prstGeom>
          <a:solidFill>
            <a:srgbClr val="FF82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" name="TextBox 33"/>
          <p:cNvSpPr txBox="1"/>
          <p:nvPr/>
        </p:nvSpPr>
        <p:spPr>
          <a:xfrm>
            <a:off x="8961120" y="3456432"/>
            <a:ext cx="2926080" cy="4023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1" i="0">
                <a:solidFill>
                  <a:srgbClr val="FFFFFF"/>
                </a:solidFill>
                <a:latin typeface="Helvetica Neue"/>
              </a:rPr>
              <a:t>WORKSHOP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8961120" y="3822191"/>
            <a:ext cx="292608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0" i="0">
                <a:solidFill>
                  <a:srgbClr val="FFFFFF"/>
                </a:solidFill>
                <a:latin typeface="Helvetica Neue"/>
              </a:rPr>
              <a:t>Spring 2026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6793992"/>
            <a:ext cx="12188952" cy="64008"/>
          </a:xfrm>
          <a:prstGeom prst="rect">
            <a:avLst/>
          </a:prstGeom>
          <a:solidFill>
            <a:srgbClr val="FF82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00584" cy="6858000"/>
          </a:xfrm>
          <a:prstGeom prst="rect">
            <a:avLst/>
          </a:prstGeom>
          <a:solidFill>
            <a:srgbClr val="FF82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329184"/>
            <a:ext cx="822960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1" i="0">
                <a:solidFill>
                  <a:srgbClr val="FF8200"/>
                </a:solidFill>
                <a:latin typeface="Helvetica Neue"/>
              </a:rPr>
              <a:t>CLAUDE + CLAUDE CODE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658368"/>
            <a:ext cx="1097280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800" b="1" i="0">
                <a:solidFill>
                  <a:srgbClr val="1A1A1A"/>
                </a:solidFill>
                <a:latin typeface="Helvetica Neue"/>
              </a:rPr>
              <a:t>MCP -- Model Context Protocol</a:t>
            </a:r>
          </a:p>
        </p:txBody>
      </p:sp>
      <p:sp>
        <p:nvSpPr>
          <p:cNvPr id="6" name="Rectangle 5"/>
          <p:cNvSpPr/>
          <p:nvPr/>
        </p:nvSpPr>
        <p:spPr>
          <a:xfrm>
            <a:off x="457200" y="1481328"/>
            <a:ext cx="1280160" cy="36576"/>
          </a:xfrm>
          <a:prstGeom prst="rect">
            <a:avLst/>
          </a:prstGeom>
          <a:solidFill>
            <a:srgbClr val="FF82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457200" y="1828800"/>
            <a:ext cx="50292" cy="274320"/>
          </a:xfrm>
          <a:prstGeom prst="rect">
            <a:avLst/>
          </a:prstGeom>
          <a:solidFill>
            <a:srgbClr val="FF82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658368" y="1737360"/>
            <a:ext cx="10789920" cy="4754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900" b="0" i="0">
                <a:solidFill>
                  <a:srgbClr val="1A1A1A"/>
                </a:solidFill>
                <a:latin typeface="Helvetica Neue"/>
              </a:rPr>
              <a:t>Last week we talked about ChatGPT Connectors -- Google Drive, Outlook, GitHub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68680" y="2267712"/>
            <a:ext cx="10515600" cy="4023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0" i="1">
                <a:solidFill>
                  <a:srgbClr val="888888"/>
                </a:solidFill>
                <a:latin typeface="Helvetica Neue"/>
              </a:rPr>
              <a:t>-&gt;  Connectors are actually MCPs under the hood -- MCP is the universal technical standard</a:t>
            </a:r>
          </a:p>
        </p:txBody>
      </p:sp>
      <p:sp>
        <p:nvSpPr>
          <p:cNvPr id="10" name="Rectangle 9"/>
          <p:cNvSpPr/>
          <p:nvPr/>
        </p:nvSpPr>
        <p:spPr>
          <a:xfrm>
            <a:off x="457200" y="2761488"/>
            <a:ext cx="50292" cy="274320"/>
          </a:xfrm>
          <a:prstGeom prst="rect">
            <a:avLst/>
          </a:prstGeom>
          <a:solidFill>
            <a:srgbClr val="FF82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658368" y="2670048"/>
            <a:ext cx="10789920" cy="4754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900" b="0" i="0">
                <a:solidFill>
                  <a:srgbClr val="1A1A1A"/>
                </a:solidFill>
                <a:latin typeface="Helvetica Neue"/>
              </a:rPr>
              <a:t>MCP = Model Context Protocol -- a way for any AI to plug into external tools and data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68680" y="3200400"/>
            <a:ext cx="10515600" cy="4023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0" i="1">
                <a:solidFill>
                  <a:srgbClr val="888888"/>
                </a:solidFill>
                <a:latin typeface="Helvetica Neue"/>
              </a:rPr>
              <a:t>-&gt;  All connectors and plugins across ChatGPT, Claude, Gemini -- they're all MCPs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868680" y="3602736"/>
            <a:ext cx="10515600" cy="4023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0" i="1">
                <a:solidFill>
                  <a:srgbClr val="888888"/>
                </a:solidFill>
                <a:latin typeface="Helvetica Neue"/>
              </a:rPr>
              <a:t>-&gt;  The difference: 'Connectors' give you a nice UI to click and connect. MCPs are the protocol behind it.</a:t>
            </a:r>
          </a:p>
        </p:txBody>
      </p:sp>
      <p:sp>
        <p:nvSpPr>
          <p:cNvPr id="14" name="Rectangle 13"/>
          <p:cNvSpPr/>
          <p:nvPr/>
        </p:nvSpPr>
        <p:spPr>
          <a:xfrm>
            <a:off x="457200" y="4096512"/>
            <a:ext cx="50292" cy="274320"/>
          </a:xfrm>
          <a:prstGeom prst="rect">
            <a:avLst/>
          </a:prstGeom>
          <a:solidFill>
            <a:srgbClr val="FF82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658368" y="4005072"/>
            <a:ext cx="10789920" cy="4754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900" b="0" i="0">
                <a:solidFill>
                  <a:srgbClr val="1A1A1A"/>
                </a:solidFill>
                <a:latin typeface="Helvetica Neue"/>
              </a:rPr>
              <a:t>You don't need to build MCPs -- just know that when someone says 'MCP' they mean a plugin/connector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868680" y="4535424"/>
            <a:ext cx="10515600" cy="4023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0" i="1">
                <a:solidFill>
                  <a:srgbClr val="888888"/>
                </a:solidFill>
                <a:latin typeface="Helvetica Neue"/>
              </a:rPr>
              <a:t>-&gt;  Why it matters: one standard means tools built for Claude also work with ChatGPT and vice versa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6793992"/>
            <a:ext cx="12188952" cy="64008"/>
          </a:xfrm>
          <a:prstGeom prst="rect">
            <a:avLst/>
          </a:prstGeom>
          <a:solidFill>
            <a:srgbClr val="FF82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00584" cy="6858000"/>
          </a:xfrm>
          <a:prstGeom prst="rect">
            <a:avLst/>
          </a:prstGeom>
          <a:solidFill>
            <a:srgbClr val="FF82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329184"/>
            <a:ext cx="822960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1" i="0">
                <a:solidFill>
                  <a:srgbClr val="FF8200"/>
                </a:solidFill>
                <a:latin typeface="Helvetica Neue"/>
              </a:rPr>
              <a:t>CLAUDE + CLAUDE CODE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658368"/>
            <a:ext cx="1097280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800" b="1" i="0">
                <a:solidFill>
                  <a:srgbClr val="1A1A1A"/>
                </a:solidFill>
                <a:latin typeface="Helvetica Neue"/>
              </a:rPr>
              <a:t>Claude Code -- What It Is</a:t>
            </a:r>
          </a:p>
        </p:txBody>
      </p:sp>
      <p:sp>
        <p:nvSpPr>
          <p:cNvPr id="6" name="Rectangle 5"/>
          <p:cNvSpPr/>
          <p:nvPr/>
        </p:nvSpPr>
        <p:spPr>
          <a:xfrm>
            <a:off x="457200" y="1481328"/>
            <a:ext cx="1280160" cy="36576"/>
          </a:xfrm>
          <a:prstGeom prst="rect">
            <a:avLst/>
          </a:prstGeom>
          <a:solidFill>
            <a:srgbClr val="FF82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457200" y="1627632"/>
            <a:ext cx="11430000" cy="4754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0" i="1">
                <a:solidFill>
                  <a:srgbClr val="888888"/>
                </a:solidFill>
                <a:latin typeface="Helvetica Neue"/>
              </a:rPr>
              <a:t>Claude Code is an agent harness -- software built around a model that lets it take real actions: create files, run code, browse the web, and build entire projects from a conversation.</a:t>
            </a:r>
          </a:p>
        </p:txBody>
      </p:sp>
      <p:sp>
        <p:nvSpPr>
          <p:cNvPr id="8" name="Rectangle 7"/>
          <p:cNvSpPr/>
          <p:nvPr/>
        </p:nvSpPr>
        <p:spPr>
          <a:xfrm>
            <a:off x="457200" y="2331720"/>
            <a:ext cx="3520440" cy="3200400"/>
          </a:xfrm>
          <a:prstGeom prst="rect">
            <a:avLst/>
          </a:prstGeom>
          <a:solidFill>
            <a:srgbClr val="F4F4F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Rectangle 8"/>
          <p:cNvSpPr/>
          <p:nvPr/>
        </p:nvSpPr>
        <p:spPr>
          <a:xfrm>
            <a:off x="457200" y="2331720"/>
            <a:ext cx="3520440" cy="50292"/>
          </a:xfrm>
          <a:prstGeom prst="rect">
            <a:avLst/>
          </a:prstGeom>
          <a:solidFill>
            <a:srgbClr val="FF82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58368" y="2441448"/>
            <a:ext cx="3108960" cy="438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1" i="0">
                <a:solidFill>
                  <a:srgbClr val="FF8200"/>
                </a:solidFill>
                <a:latin typeface="Helvetica Neue"/>
              </a:rPr>
              <a:t>Desktop App  (Start Here)</a:t>
            </a:r>
          </a:p>
        </p:txBody>
      </p:sp>
      <p:sp>
        <p:nvSpPr>
          <p:cNvPr id="11" name="Rectangle 10"/>
          <p:cNvSpPr/>
          <p:nvPr/>
        </p:nvSpPr>
        <p:spPr>
          <a:xfrm>
            <a:off x="658368" y="3044952"/>
            <a:ext cx="45720" cy="237744"/>
          </a:xfrm>
          <a:prstGeom prst="rect">
            <a:avLst/>
          </a:prstGeom>
          <a:solidFill>
            <a:srgbClr val="FF82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841248" y="2971800"/>
            <a:ext cx="292608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1A1A1A"/>
                </a:solidFill>
                <a:latin typeface="Helvetica Neue"/>
              </a:rPr>
              <a:t>claude.ai/download -- Mac + Windows</a:t>
            </a:r>
          </a:p>
        </p:txBody>
      </p:sp>
      <p:sp>
        <p:nvSpPr>
          <p:cNvPr id="13" name="Rectangle 12"/>
          <p:cNvSpPr/>
          <p:nvPr/>
        </p:nvSpPr>
        <p:spPr>
          <a:xfrm>
            <a:off x="658368" y="3447288"/>
            <a:ext cx="45720" cy="237744"/>
          </a:xfrm>
          <a:prstGeom prst="rect">
            <a:avLst/>
          </a:prstGeom>
          <a:solidFill>
            <a:srgbClr val="FF82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841248" y="3374136"/>
            <a:ext cx="292608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1A1A1A"/>
                </a:solidFill>
                <a:latin typeface="Helvetica Neue"/>
              </a:rPr>
              <a:t>Chat interface with agent powers</a:t>
            </a:r>
          </a:p>
        </p:txBody>
      </p:sp>
      <p:sp>
        <p:nvSpPr>
          <p:cNvPr id="15" name="Rectangle 14"/>
          <p:cNvSpPr/>
          <p:nvPr/>
        </p:nvSpPr>
        <p:spPr>
          <a:xfrm>
            <a:off x="658368" y="3849624"/>
            <a:ext cx="45720" cy="237744"/>
          </a:xfrm>
          <a:prstGeom prst="rect">
            <a:avLst/>
          </a:prstGeom>
          <a:solidFill>
            <a:srgbClr val="FF82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841248" y="3776472"/>
            <a:ext cx="292608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1A1A1A"/>
                </a:solidFill>
                <a:latin typeface="Helvetica Neue"/>
              </a:rPr>
              <a:t>Creates files and projects on your computer</a:t>
            </a:r>
          </a:p>
        </p:txBody>
      </p:sp>
      <p:sp>
        <p:nvSpPr>
          <p:cNvPr id="17" name="Rectangle 16"/>
          <p:cNvSpPr/>
          <p:nvPr/>
        </p:nvSpPr>
        <p:spPr>
          <a:xfrm>
            <a:off x="658368" y="4251960"/>
            <a:ext cx="45720" cy="237744"/>
          </a:xfrm>
          <a:prstGeom prst="rect">
            <a:avLst/>
          </a:prstGeom>
          <a:solidFill>
            <a:srgbClr val="FF82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841248" y="4178808"/>
            <a:ext cx="292608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1A1A1A"/>
                </a:solidFill>
                <a:latin typeface="Helvetica Neue"/>
              </a:rPr>
              <a:t>Zero setup -- install and go</a:t>
            </a:r>
          </a:p>
        </p:txBody>
      </p:sp>
      <p:sp>
        <p:nvSpPr>
          <p:cNvPr id="19" name="Rectangle 18"/>
          <p:cNvSpPr/>
          <p:nvPr/>
        </p:nvSpPr>
        <p:spPr>
          <a:xfrm>
            <a:off x="658368" y="4654296"/>
            <a:ext cx="45720" cy="237744"/>
          </a:xfrm>
          <a:prstGeom prst="rect">
            <a:avLst/>
          </a:prstGeom>
          <a:solidFill>
            <a:srgbClr val="FF82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841248" y="4581144"/>
            <a:ext cx="292608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1A1A1A"/>
                </a:solidFill>
                <a:latin typeface="Helvetica Neue"/>
              </a:rPr>
              <a:t>Best for: first-time users, non-CS majors</a:t>
            </a:r>
          </a:p>
        </p:txBody>
      </p:sp>
      <p:sp>
        <p:nvSpPr>
          <p:cNvPr id="21" name="Rectangle 20"/>
          <p:cNvSpPr/>
          <p:nvPr/>
        </p:nvSpPr>
        <p:spPr>
          <a:xfrm>
            <a:off x="4206240" y="2331720"/>
            <a:ext cx="3520440" cy="3200400"/>
          </a:xfrm>
          <a:prstGeom prst="rect">
            <a:avLst/>
          </a:prstGeom>
          <a:solidFill>
            <a:srgbClr val="F4F4F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Rectangle 21"/>
          <p:cNvSpPr/>
          <p:nvPr/>
        </p:nvSpPr>
        <p:spPr>
          <a:xfrm>
            <a:off x="4206240" y="2331720"/>
            <a:ext cx="3520440" cy="50292"/>
          </a:xfrm>
          <a:prstGeom prst="rect">
            <a:avLst/>
          </a:prstGeom>
          <a:solidFill>
            <a:srgbClr val="FF82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4407408" y="2441448"/>
            <a:ext cx="3108960" cy="438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1" i="0">
                <a:solidFill>
                  <a:srgbClr val="FF8200"/>
                </a:solidFill>
                <a:latin typeface="Helvetica Neue"/>
              </a:rPr>
              <a:t>VS Code Extension</a:t>
            </a:r>
          </a:p>
        </p:txBody>
      </p:sp>
      <p:sp>
        <p:nvSpPr>
          <p:cNvPr id="24" name="Rectangle 23"/>
          <p:cNvSpPr/>
          <p:nvPr/>
        </p:nvSpPr>
        <p:spPr>
          <a:xfrm>
            <a:off x="4407408" y="3044952"/>
            <a:ext cx="45720" cy="237744"/>
          </a:xfrm>
          <a:prstGeom prst="rect">
            <a:avLst/>
          </a:prstGeom>
          <a:solidFill>
            <a:srgbClr val="FF82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4590288" y="2971800"/>
            <a:ext cx="292608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1A1A1A"/>
                </a:solidFill>
                <a:latin typeface="Helvetica Neue"/>
              </a:rPr>
              <a:t>Claude Code runs inside VS Code</a:t>
            </a:r>
          </a:p>
        </p:txBody>
      </p:sp>
      <p:sp>
        <p:nvSpPr>
          <p:cNvPr id="26" name="Rectangle 25"/>
          <p:cNvSpPr/>
          <p:nvPr/>
        </p:nvSpPr>
        <p:spPr>
          <a:xfrm>
            <a:off x="4407408" y="3447288"/>
            <a:ext cx="45720" cy="237744"/>
          </a:xfrm>
          <a:prstGeom prst="rect">
            <a:avLst/>
          </a:prstGeom>
          <a:solidFill>
            <a:srgbClr val="FF82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4590288" y="3374136"/>
            <a:ext cx="292608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1A1A1A"/>
                </a:solidFill>
                <a:latin typeface="Helvetica Neue"/>
              </a:rPr>
              <a:t>See your project files alongside the AI</a:t>
            </a:r>
          </a:p>
        </p:txBody>
      </p:sp>
      <p:sp>
        <p:nvSpPr>
          <p:cNvPr id="28" name="Rectangle 27"/>
          <p:cNvSpPr/>
          <p:nvPr/>
        </p:nvSpPr>
        <p:spPr>
          <a:xfrm>
            <a:off x="4407408" y="3849624"/>
            <a:ext cx="45720" cy="237744"/>
          </a:xfrm>
          <a:prstGeom prst="rect">
            <a:avLst/>
          </a:prstGeom>
          <a:solidFill>
            <a:srgbClr val="FF82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TextBox 28"/>
          <p:cNvSpPr txBox="1"/>
          <p:nvPr/>
        </p:nvSpPr>
        <p:spPr>
          <a:xfrm>
            <a:off x="4590288" y="3776472"/>
            <a:ext cx="292608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1A1A1A"/>
                </a:solidFill>
                <a:latin typeface="Helvetica Neue"/>
              </a:rPr>
              <a:t>Watch changes happen in real time</a:t>
            </a:r>
          </a:p>
        </p:txBody>
      </p:sp>
      <p:sp>
        <p:nvSpPr>
          <p:cNvPr id="30" name="Rectangle 29"/>
          <p:cNvSpPr/>
          <p:nvPr/>
        </p:nvSpPr>
        <p:spPr>
          <a:xfrm>
            <a:off x="4407408" y="4251960"/>
            <a:ext cx="45720" cy="237744"/>
          </a:xfrm>
          <a:prstGeom prst="rect">
            <a:avLst/>
          </a:prstGeom>
          <a:solidFill>
            <a:srgbClr val="FF82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TextBox 30"/>
          <p:cNvSpPr txBox="1"/>
          <p:nvPr/>
        </p:nvSpPr>
        <p:spPr>
          <a:xfrm>
            <a:off x="4590288" y="4178808"/>
            <a:ext cx="292608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1A1A1A"/>
                </a:solidFill>
                <a:latin typeface="Helvetica Neue"/>
              </a:rPr>
              <a:t>Uses the CLI under the hood</a:t>
            </a:r>
          </a:p>
        </p:txBody>
      </p:sp>
      <p:sp>
        <p:nvSpPr>
          <p:cNvPr id="32" name="Rectangle 31"/>
          <p:cNvSpPr/>
          <p:nvPr/>
        </p:nvSpPr>
        <p:spPr>
          <a:xfrm>
            <a:off x="4407408" y="4654296"/>
            <a:ext cx="45720" cy="237744"/>
          </a:xfrm>
          <a:prstGeom prst="rect">
            <a:avLst/>
          </a:prstGeom>
          <a:solidFill>
            <a:srgbClr val="FF82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TextBox 32"/>
          <p:cNvSpPr txBox="1"/>
          <p:nvPr/>
        </p:nvSpPr>
        <p:spPr>
          <a:xfrm>
            <a:off x="4590288" y="4581144"/>
            <a:ext cx="292608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1A1A1A"/>
                </a:solidFill>
                <a:latin typeface="Helvetica Neue"/>
              </a:rPr>
              <a:t>Best for: students who already code in VS Code</a:t>
            </a:r>
          </a:p>
        </p:txBody>
      </p:sp>
      <p:sp>
        <p:nvSpPr>
          <p:cNvPr id="34" name="Rectangle 33"/>
          <p:cNvSpPr/>
          <p:nvPr/>
        </p:nvSpPr>
        <p:spPr>
          <a:xfrm>
            <a:off x="7955279" y="2331720"/>
            <a:ext cx="3520440" cy="3200400"/>
          </a:xfrm>
          <a:prstGeom prst="rect">
            <a:avLst/>
          </a:prstGeom>
          <a:solidFill>
            <a:srgbClr val="F4F4F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" name="Rectangle 34"/>
          <p:cNvSpPr/>
          <p:nvPr/>
        </p:nvSpPr>
        <p:spPr>
          <a:xfrm>
            <a:off x="7955279" y="2331720"/>
            <a:ext cx="3520440" cy="50292"/>
          </a:xfrm>
          <a:prstGeom prst="rect">
            <a:avLst/>
          </a:prstGeom>
          <a:solidFill>
            <a:srgbClr val="FF82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" name="TextBox 35"/>
          <p:cNvSpPr txBox="1"/>
          <p:nvPr/>
        </p:nvSpPr>
        <p:spPr>
          <a:xfrm>
            <a:off x="8156448" y="2441448"/>
            <a:ext cx="3108960" cy="438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1" i="0">
                <a:solidFill>
                  <a:srgbClr val="FF8200"/>
                </a:solidFill>
                <a:latin typeface="Helvetica Neue"/>
              </a:rPr>
              <a:t>Terminal / CLI</a:t>
            </a:r>
          </a:p>
        </p:txBody>
      </p:sp>
      <p:sp>
        <p:nvSpPr>
          <p:cNvPr id="37" name="Rectangle 36"/>
          <p:cNvSpPr/>
          <p:nvPr/>
        </p:nvSpPr>
        <p:spPr>
          <a:xfrm>
            <a:off x="8156448" y="3044952"/>
            <a:ext cx="45720" cy="237744"/>
          </a:xfrm>
          <a:prstGeom prst="rect">
            <a:avLst/>
          </a:prstGeom>
          <a:solidFill>
            <a:srgbClr val="FF82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" name="TextBox 37"/>
          <p:cNvSpPr txBox="1"/>
          <p:nvPr/>
        </p:nvSpPr>
        <p:spPr>
          <a:xfrm>
            <a:off x="8339327" y="2971800"/>
            <a:ext cx="292608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1A1A1A"/>
                </a:solidFill>
                <a:latin typeface="Helvetica Neue"/>
              </a:rPr>
              <a:t>Run Claude Code directly in your terminal</a:t>
            </a:r>
          </a:p>
        </p:txBody>
      </p:sp>
      <p:sp>
        <p:nvSpPr>
          <p:cNvPr id="39" name="Rectangle 38"/>
          <p:cNvSpPr/>
          <p:nvPr/>
        </p:nvSpPr>
        <p:spPr>
          <a:xfrm>
            <a:off x="8156448" y="3447288"/>
            <a:ext cx="45720" cy="237744"/>
          </a:xfrm>
          <a:prstGeom prst="rect">
            <a:avLst/>
          </a:prstGeom>
          <a:solidFill>
            <a:srgbClr val="FF82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0" name="TextBox 39"/>
          <p:cNvSpPr txBox="1"/>
          <p:nvPr/>
        </p:nvSpPr>
        <p:spPr>
          <a:xfrm>
            <a:off x="8339327" y="3374136"/>
            <a:ext cx="292608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1A1A1A"/>
                </a:solidFill>
                <a:latin typeface="Helvetica Neue"/>
              </a:rPr>
              <a:t>The most powerful and flexible option</a:t>
            </a:r>
          </a:p>
        </p:txBody>
      </p:sp>
      <p:sp>
        <p:nvSpPr>
          <p:cNvPr id="41" name="Rectangle 40"/>
          <p:cNvSpPr/>
          <p:nvPr/>
        </p:nvSpPr>
        <p:spPr>
          <a:xfrm>
            <a:off x="8156448" y="3849624"/>
            <a:ext cx="45720" cy="237744"/>
          </a:xfrm>
          <a:prstGeom prst="rect">
            <a:avLst/>
          </a:prstGeom>
          <a:solidFill>
            <a:srgbClr val="FF82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2" name="TextBox 41"/>
          <p:cNvSpPr txBox="1"/>
          <p:nvPr/>
        </p:nvSpPr>
        <p:spPr>
          <a:xfrm>
            <a:off x="8339327" y="3776472"/>
            <a:ext cx="292608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1A1A1A"/>
                </a:solidFill>
                <a:latin typeface="Helvetica Neue"/>
              </a:rPr>
              <a:t>Full agentic control -- scripts, deploys, git</a:t>
            </a:r>
          </a:p>
        </p:txBody>
      </p:sp>
      <p:sp>
        <p:nvSpPr>
          <p:cNvPr id="43" name="Rectangle 42"/>
          <p:cNvSpPr/>
          <p:nvPr/>
        </p:nvSpPr>
        <p:spPr>
          <a:xfrm>
            <a:off x="8156448" y="4251960"/>
            <a:ext cx="45720" cy="237744"/>
          </a:xfrm>
          <a:prstGeom prst="rect">
            <a:avLst/>
          </a:prstGeom>
          <a:solidFill>
            <a:srgbClr val="FF82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4" name="TextBox 43"/>
          <p:cNvSpPr txBox="1"/>
          <p:nvPr/>
        </p:nvSpPr>
        <p:spPr>
          <a:xfrm>
            <a:off x="8339327" y="4178808"/>
            <a:ext cx="292608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1A1A1A"/>
                </a:solidFill>
                <a:latin typeface="Helvetica Neue"/>
              </a:rPr>
              <a:t>Also accessible via VS Code's built-in terminal</a:t>
            </a:r>
          </a:p>
        </p:txBody>
      </p:sp>
      <p:sp>
        <p:nvSpPr>
          <p:cNvPr id="45" name="Rectangle 44"/>
          <p:cNvSpPr/>
          <p:nvPr/>
        </p:nvSpPr>
        <p:spPr>
          <a:xfrm>
            <a:off x="8156448" y="4654296"/>
            <a:ext cx="45720" cy="237744"/>
          </a:xfrm>
          <a:prstGeom prst="rect">
            <a:avLst/>
          </a:prstGeom>
          <a:solidFill>
            <a:srgbClr val="FF82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6" name="TextBox 45"/>
          <p:cNvSpPr txBox="1"/>
          <p:nvPr/>
        </p:nvSpPr>
        <p:spPr>
          <a:xfrm>
            <a:off x="8339327" y="4581144"/>
            <a:ext cx="292608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1A1A1A"/>
                </a:solidFill>
                <a:latin typeface="Helvetica Neue"/>
              </a:rPr>
              <a:t>Best for: developers and power users</a:t>
            </a:r>
          </a:p>
        </p:txBody>
      </p:sp>
      <p:sp>
        <p:nvSpPr>
          <p:cNvPr id="47" name="Rectangle 46"/>
          <p:cNvSpPr/>
          <p:nvPr/>
        </p:nvSpPr>
        <p:spPr>
          <a:xfrm>
            <a:off x="457200" y="5715000"/>
            <a:ext cx="11247120" cy="502920"/>
          </a:xfrm>
          <a:prstGeom prst="rect">
            <a:avLst/>
          </a:prstGeom>
          <a:solidFill>
            <a:srgbClr val="FFF0E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8" name="Rectangle 47"/>
          <p:cNvSpPr/>
          <p:nvPr/>
        </p:nvSpPr>
        <p:spPr>
          <a:xfrm>
            <a:off x="457200" y="5715000"/>
            <a:ext cx="50292" cy="502920"/>
          </a:xfrm>
          <a:prstGeom prst="rect">
            <a:avLst/>
          </a:prstGeom>
          <a:solidFill>
            <a:srgbClr val="FF82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9" name="TextBox 48"/>
          <p:cNvSpPr txBox="1"/>
          <p:nvPr/>
        </p:nvSpPr>
        <p:spPr>
          <a:xfrm>
            <a:off x="621792" y="5769864"/>
            <a:ext cx="1097280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1">
                <a:solidFill>
                  <a:srgbClr val="1A1A1A"/>
                </a:solidFill>
                <a:latin typeface="Helvetica Neue"/>
              </a:rPr>
              <a:t>The key idea:  Regular Claude answers questions in chat.  Claude Code is an agent -- it takes actions on your computer, creates real files, and builds real projects.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6793992"/>
            <a:ext cx="12188952" cy="64008"/>
          </a:xfrm>
          <a:prstGeom prst="rect">
            <a:avLst/>
          </a:prstGeom>
          <a:solidFill>
            <a:srgbClr val="FF82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00584" cy="6858000"/>
          </a:xfrm>
          <a:prstGeom prst="rect">
            <a:avLst/>
          </a:prstGeom>
          <a:solidFill>
            <a:srgbClr val="FF82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329184"/>
            <a:ext cx="822960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1" i="0">
                <a:solidFill>
                  <a:srgbClr val="FF8200"/>
                </a:solidFill>
                <a:latin typeface="Helvetica Neue"/>
              </a:rPr>
              <a:t>CLAUDE + CLAUDE CODE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658368"/>
            <a:ext cx="1097280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800" b="1" i="0">
                <a:solidFill>
                  <a:srgbClr val="1A1A1A"/>
                </a:solidFill>
                <a:latin typeface="Helvetica Neue"/>
              </a:rPr>
              <a:t>Live Demo -- Building a Portfolio</a:t>
            </a:r>
          </a:p>
        </p:txBody>
      </p:sp>
      <p:sp>
        <p:nvSpPr>
          <p:cNvPr id="6" name="Rectangle 5"/>
          <p:cNvSpPr/>
          <p:nvPr/>
        </p:nvSpPr>
        <p:spPr>
          <a:xfrm>
            <a:off x="457200" y="1481328"/>
            <a:ext cx="1280160" cy="36576"/>
          </a:xfrm>
          <a:prstGeom prst="rect">
            <a:avLst/>
          </a:prstGeom>
          <a:solidFill>
            <a:srgbClr val="FF82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457200" y="1828800"/>
            <a:ext cx="50292" cy="274320"/>
          </a:xfrm>
          <a:prstGeom prst="rect">
            <a:avLst/>
          </a:prstGeom>
          <a:solidFill>
            <a:srgbClr val="FF82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658368" y="1737360"/>
            <a:ext cx="10789920" cy="4754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900" b="0" i="0">
                <a:solidFill>
                  <a:srgbClr val="1A1A1A"/>
                </a:solidFill>
                <a:latin typeface="Helvetica Neue"/>
              </a:rPr>
              <a:t>We're going to build a personal portfolio website from scratch -- right now, live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68680" y="2267712"/>
            <a:ext cx="10515600" cy="4023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0" i="1">
                <a:solidFill>
                  <a:srgbClr val="888888"/>
                </a:solidFill>
                <a:latin typeface="Helvetica Neue"/>
              </a:rPr>
              <a:t>-&gt;  No templates, no code written beforehand -- starting from zero in Claude Desktop</a:t>
            </a:r>
          </a:p>
        </p:txBody>
      </p:sp>
      <p:sp>
        <p:nvSpPr>
          <p:cNvPr id="10" name="Rectangle 9"/>
          <p:cNvSpPr/>
          <p:nvPr/>
        </p:nvSpPr>
        <p:spPr>
          <a:xfrm>
            <a:off x="457200" y="2761488"/>
            <a:ext cx="50292" cy="274320"/>
          </a:xfrm>
          <a:prstGeom prst="rect">
            <a:avLst/>
          </a:prstGeom>
          <a:solidFill>
            <a:srgbClr val="FF82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658368" y="2670048"/>
            <a:ext cx="10789920" cy="4754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900" b="0" i="0">
                <a:solidFill>
                  <a:srgbClr val="1A1A1A"/>
                </a:solidFill>
                <a:latin typeface="Helvetica Neue"/>
              </a:rPr>
              <a:t>What the site will include: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68680" y="3200400"/>
            <a:ext cx="10515600" cy="4023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0" i="1">
                <a:solidFill>
                  <a:srgbClr val="888888"/>
                </a:solidFill>
                <a:latin typeface="Helvetica Neue"/>
              </a:rPr>
              <a:t>-&gt;  A hero section with your name and a one-line bio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868680" y="3602736"/>
            <a:ext cx="10515600" cy="4023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0" i="1">
                <a:solidFill>
                  <a:srgbClr val="888888"/>
                </a:solidFill>
                <a:latin typeface="Helvetica Neue"/>
              </a:rPr>
              <a:t>-&gt;  Links to your LinkedIn, GitHub, and a downloadable resume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68680" y="4005072"/>
            <a:ext cx="10515600" cy="4023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0" i="1">
                <a:solidFill>
                  <a:srgbClr val="888888"/>
                </a:solidFill>
                <a:latin typeface="Helvetica Neue"/>
              </a:rPr>
              <a:t>-&gt;  A projects section to showcase what you've built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68680" y="4407408"/>
            <a:ext cx="10515600" cy="4023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0" i="1">
                <a:solidFill>
                  <a:srgbClr val="888888"/>
                </a:solidFill>
                <a:latin typeface="Helvetica Neue"/>
              </a:rPr>
              <a:t>-&gt;  A clean, modern dark-themed design you'd actually send to an employer</a:t>
            </a:r>
          </a:p>
        </p:txBody>
      </p:sp>
      <p:sp>
        <p:nvSpPr>
          <p:cNvPr id="16" name="Rectangle 15"/>
          <p:cNvSpPr/>
          <p:nvPr/>
        </p:nvSpPr>
        <p:spPr>
          <a:xfrm>
            <a:off x="457200" y="4901184"/>
            <a:ext cx="50292" cy="274320"/>
          </a:xfrm>
          <a:prstGeom prst="rect">
            <a:avLst/>
          </a:prstGeom>
          <a:solidFill>
            <a:srgbClr val="FF82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658368" y="4809744"/>
            <a:ext cx="10789920" cy="4754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900" b="0" i="0">
                <a:solidFill>
                  <a:srgbClr val="1A1A1A"/>
                </a:solidFill>
                <a:latin typeface="Helvetica Neue"/>
              </a:rPr>
              <a:t>Then we'll iterate -- ask Claude to add a skills section and watch it modify the site live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6793992"/>
            <a:ext cx="12188952" cy="64008"/>
          </a:xfrm>
          <a:prstGeom prst="rect">
            <a:avLst/>
          </a:prstGeom>
          <a:solidFill>
            <a:srgbClr val="FF82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00584" cy="6858000"/>
          </a:xfrm>
          <a:prstGeom prst="rect">
            <a:avLst/>
          </a:prstGeom>
          <a:solidFill>
            <a:srgbClr val="FF82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329184"/>
            <a:ext cx="822960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1" i="0">
                <a:solidFill>
                  <a:srgbClr val="FF8200"/>
                </a:solidFill>
                <a:latin typeface="Helvetica Neue"/>
              </a:rPr>
              <a:t>LIVE DEMO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658368"/>
            <a:ext cx="1097280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400" b="1" i="0">
                <a:solidFill>
                  <a:srgbClr val="1A1A1A"/>
                </a:solidFill>
                <a:latin typeface="Helvetica Neue"/>
              </a:rPr>
              <a:t>From Build to Live -- Deploying with Vercel</a:t>
            </a:r>
          </a:p>
        </p:txBody>
      </p:sp>
      <p:sp>
        <p:nvSpPr>
          <p:cNvPr id="6" name="Rectangle 5"/>
          <p:cNvSpPr/>
          <p:nvPr/>
        </p:nvSpPr>
        <p:spPr>
          <a:xfrm>
            <a:off x="457200" y="1389888"/>
            <a:ext cx="1280160" cy="36576"/>
          </a:xfrm>
          <a:prstGeom prst="rect">
            <a:avLst/>
          </a:prstGeom>
          <a:solidFill>
            <a:srgbClr val="FF82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457200" y="1536192"/>
            <a:ext cx="11430000" cy="4206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0" i="1">
                <a:solidFill>
                  <a:srgbClr val="888888"/>
                </a:solidFill>
                <a:latin typeface="Helvetica Neue"/>
              </a:rPr>
              <a:t>Building a site is step one. Putting it on the internet so anyone can visit it is step two. We'll do both live.</a:t>
            </a:r>
          </a:p>
        </p:txBody>
      </p:sp>
      <p:sp>
        <p:nvSpPr>
          <p:cNvPr id="8" name="Rectangle 7"/>
          <p:cNvSpPr/>
          <p:nvPr/>
        </p:nvSpPr>
        <p:spPr>
          <a:xfrm>
            <a:off x="457200" y="2148840"/>
            <a:ext cx="11247120" cy="658368"/>
          </a:xfrm>
          <a:prstGeom prst="rect">
            <a:avLst/>
          </a:prstGeom>
          <a:solidFill>
            <a:srgbClr val="F4F4F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Rectangle 8"/>
          <p:cNvSpPr/>
          <p:nvPr/>
        </p:nvSpPr>
        <p:spPr>
          <a:xfrm>
            <a:off x="457200" y="2148840"/>
            <a:ext cx="50292" cy="658368"/>
          </a:xfrm>
          <a:prstGeom prst="rect">
            <a:avLst/>
          </a:prstGeom>
          <a:solidFill>
            <a:srgbClr val="FF82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ectangle 9"/>
          <p:cNvSpPr/>
          <p:nvPr/>
        </p:nvSpPr>
        <p:spPr>
          <a:xfrm>
            <a:off x="566928" y="2258568"/>
            <a:ext cx="402336" cy="402336"/>
          </a:xfrm>
          <a:prstGeom prst="rect">
            <a:avLst/>
          </a:prstGeom>
          <a:solidFill>
            <a:srgbClr val="FF82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566928" y="2258568"/>
            <a:ext cx="402336" cy="4023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600" b="1" i="0">
                <a:solidFill>
                  <a:srgbClr val="FFFFFF"/>
                </a:solidFill>
                <a:latin typeface="Helvetica Neue"/>
              </a:rPr>
              <a:t>1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143000" y="2203704"/>
            <a:ext cx="320040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1" i="0">
                <a:solidFill>
                  <a:srgbClr val="1A1A1A"/>
                </a:solidFill>
                <a:latin typeface="Helvetica Neue"/>
              </a:rPr>
              <a:t>Build the site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143000" y="2514600"/>
            <a:ext cx="1005840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888888"/>
                </a:solidFill>
                <a:latin typeface="Helvetica Neue"/>
              </a:rPr>
              <a:t>Claude Code creates the HTML/CSS portfolio from our prompt</a:t>
            </a:r>
          </a:p>
        </p:txBody>
      </p:sp>
      <p:sp>
        <p:nvSpPr>
          <p:cNvPr id="14" name="Rectangle 13"/>
          <p:cNvSpPr/>
          <p:nvPr/>
        </p:nvSpPr>
        <p:spPr>
          <a:xfrm>
            <a:off x="457200" y="2953512"/>
            <a:ext cx="11247120" cy="658368"/>
          </a:xfrm>
          <a:prstGeom prst="rect">
            <a:avLst/>
          </a:prstGeom>
          <a:solidFill>
            <a:srgbClr val="F4F4F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457200" y="2953512"/>
            <a:ext cx="50292" cy="658368"/>
          </a:xfrm>
          <a:prstGeom prst="rect">
            <a:avLst/>
          </a:prstGeom>
          <a:solidFill>
            <a:srgbClr val="FF82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Rectangle 15"/>
          <p:cNvSpPr/>
          <p:nvPr/>
        </p:nvSpPr>
        <p:spPr>
          <a:xfrm>
            <a:off x="566928" y="3063240"/>
            <a:ext cx="402336" cy="402336"/>
          </a:xfrm>
          <a:prstGeom prst="rect">
            <a:avLst/>
          </a:prstGeom>
          <a:solidFill>
            <a:srgbClr val="FF82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566928" y="3063240"/>
            <a:ext cx="402336" cy="4023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600" b="1" i="0">
                <a:solidFill>
                  <a:srgbClr val="FFFFFF"/>
                </a:solidFill>
                <a:latin typeface="Helvetica Neue"/>
              </a:rPr>
              <a:t>2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43000" y="3008376"/>
            <a:ext cx="320040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1" i="0">
                <a:solidFill>
                  <a:srgbClr val="1A1A1A"/>
                </a:solidFill>
                <a:latin typeface="Helvetica Neue"/>
              </a:rPr>
              <a:t>Connect Vercel MCP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143000" y="3319272"/>
            <a:ext cx="1005840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888888"/>
                </a:solidFill>
                <a:latin typeface="Helvetica Neue"/>
              </a:rPr>
              <a:t>Give Claude Code access to Vercel (a free hosting platform) via MCP</a:t>
            </a:r>
          </a:p>
        </p:txBody>
      </p:sp>
      <p:sp>
        <p:nvSpPr>
          <p:cNvPr id="20" name="Rectangle 19"/>
          <p:cNvSpPr/>
          <p:nvPr/>
        </p:nvSpPr>
        <p:spPr>
          <a:xfrm>
            <a:off x="457200" y="3758184"/>
            <a:ext cx="11247120" cy="658368"/>
          </a:xfrm>
          <a:prstGeom prst="rect">
            <a:avLst/>
          </a:prstGeom>
          <a:solidFill>
            <a:srgbClr val="F4F4F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ectangle 20"/>
          <p:cNvSpPr/>
          <p:nvPr/>
        </p:nvSpPr>
        <p:spPr>
          <a:xfrm>
            <a:off x="457200" y="3758184"/>
            <a:ext cx="50292" cy="658368"/>
          </a:xfrm>
          <a:prstGeom prst="rect">
            <a:avLst/>
          </a:prstGeom>
          <a:solidFill>
            <a:srgbClr val="FF82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Rectangle 21"/>
          <p:cNvSpPr/>
          <p:nvPr/>
        </p:nvSpPr>
        <p:spPr>
          <a:xfrm>
            <a:off x="566928" y="3867912"/>
            <a:ext cx="402336" cy="402336"/>
          </a:xfrm>
          <a:prstGeom prst="rect">
            <a:avLst/>
          </a:prstGeom>
          <a:solidFill>
            <a:srgbClr val="FF82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566928" y="3867912"/>
            <a:ext cx="402336" cy="4023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600" b="1" i="0">
                <a:solidFill>
                  <a:srgbClr val="FFFFFF"/>
                </a:solidFill>
                <a:latin typeface="Helvetica Neue"/>
              </a:rPr>
              <a:t>3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1143000" y="3813048"/>
            <a:ext cx="320040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1" i="0">
                <a:solidFill>
                  <a:srgbClr val="1A1A1A"/>
                </a:solidFill>
                <a:latin typeface="Helvetica Neue"/>
              </a:rPr>
              <a:t>Deploy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1143000" y="4123944"/>
            <a:ext cx="1005840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888888"/>
                </a:solidFill>
                <a:latin typeface="Helvetica Neue"/>
              </a:rPr>
              <a:t>Ask Claude Code to deploy the site -- it handles everything</a:t>
            </a:r>
          </a:p>
        </p:txBody>
      </p:sp>
      <p:sp>
        <p:nvSpPr>
          <p:cNvPr id="26" name="Rectangle 25"/>
          <p:cNvSpPr/>
          <p:nvPr/>
        </p:nvSpPr>
        <p:spPr>
          <a:xfrm>
            <a:off x="457200" y="4562856"/>
            <a:ext cx="11247120" cy="658368"/>
          </a:xfrm>
          <a:prstGeom prst="rect">
            <a:avLst/>
          </a:prstGeom>
          <a:solidFill>
            <a:srgbClr val="F4F4F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Rectangle 26"/>
          <p:cNvSpPr/>
          <p:nvPr/>
        </p:nvSpPr>
        <p:spPr>
          <a:xfrm>
            <a:off x="457200" y="4562856"/>
            <a:ext cx="50292" cy="658368"/>
          </a:xfrm>
          <a:prstGeom prst="rect">
            <a:avLst/>
          </a:prstGeom>
          <a:solidFill>
            <a:srgbClr val="FF82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Rectangle 27"/>
          <p:cNvSpPr/>
          <p:nvPr/>
        </p:nvSpPr>
        <p:spPr>
          <a:xfrm>
            <a:off x="566928" y="4672584"/>
            <a:ext cx="402336" cy="402336"/>
          </a:xfrm>
          <a:prstGeom prst="rect">
            <a:avLst/>
          </a:prstGeom>
          <a:solidFill>
            <a:srgbClr val="FF82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TextBox 28"/>
          <p:cNvSpPr txBox="1"/>
          <p:nvPr/>
        </p:nvSpPr>
        <p:spPr>
          <a:xfrm>
            <a:off x="566928" y="4672584"/>
            <a:ext cx="402336" cy="4023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600" b="1" i="0">
                <a:solidFill>
                  <a:srgbClr val="FFFFFF"/>
                </a:solidFill>
                <a:latin typeface="Helvetica Neue"/>
              </a:rPr>
              <a:t>4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1143000" y="4617720"/>
            <a:ext cx="320040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1" i="0">
                <a:solidFill>
                  <a:srgbClr val="1A1A1A"/>
                </a:solidFill>
                <a:latin typeface="Helvetica Neue"/>
              </a:rPr>
              <a:t>Live URL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1143000" y="4928616"/>
            <a:ext cx="1005840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888888"/>
                </a:solidFill>
                <a:latin typeface="Helvetica Neue"/>
              </a:rPr>
              <a:t>In ~30 seconds, your portfolio is live at a real URL anyone can visit</a:t>
            </a:r>
          </a:p>
        </p:txBody>
      </p:sp>
      <p:sp>
        <p:nvSpPr>
          <p:cNvPr id="32" name="Rectangle 31"/>
          <p:cNvSpPr/>
          <p:nvPr/>
        </p:nvSpPr>
        <p:spPr>
          <a:xfrm>
            <a:off x="457200" y="5367528"/>
            <a:ext cx="11247120" cy="658368"/>
          </a:xfrm>
          <a:prstGeom prst="rect">
            <a:avLst/>
          </a:prstGeom>
          <a:solidFill>
            <a:srgbClr val="F4F4F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Rectangle 32"/>
          <p:cNvSpPr/>
          <p:nvPr/>
        </p:nvSpPr>
        <p:spPr>
          <a:xfrm>
            <a:off x="457200" y="5367528"/>
            <a:ext cx="50292" cy="658368"/>
          </a:xfrm>
          <a:prstGeom prst="rect">
            <a:avLst/>
          </a:prstGeom>
          <a:solidFill>
            <a:srgbClr val="FF82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" name="Rectangle 33"/>
          <p:cNvSpPr/>
          <p:nvPr/>
        </p:nvSpPr>
        <p:spPr>
          <a:xfrm>
            <a:off x="566928" y="5477256"/>
            <a:ext cx="402336" cy="402336"/>
          </a:xfrm>
          <a:prstGeom prst="rect">
            <a:avLst/>
          </a:prstGeom>
          <a:solidFill>
            <a:srgbClr val="FF82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" name="TextBox 34"/>
          <p:cNvSpPr txBox="1"/>
          <p:nvPr/>
        </p:nvSpPr>
        <p:spPr>
          <a:xfrm>
            <a:off x="566928" y="5477256"/>
            <a:ext cx="402336" cy="4023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600" b="1" i="0">
                <a:solidFill>
                  <a:srgbClr val="FFFFFF"/>
                </a:solidFill>
                <a:latin typeface="Helvetica Neue"/>
              </a:rPr>
              <a:t>5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1143000" y="5422392"/>
            <a:ext cx="320040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1" i="0">
                <a:solidFill>
                  <a:srgbClr val="1A1A1A"/>
                </a:solidFill>
                <a:latin typeface="Helvetica Neue"/>
              </a:rPr>
              <a:t>Iterate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1143000" y="5733288"/>
            <a:ext cx="1005840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888888"/>
                </a:solidFill>
                <a:latin typeface="Helvetica Neue"/>
              </a:rPr>
              <a:t>Change something? Just tell Claude -- it rebuilds and redeploys automatically</a:t>
            </a:r>
          </a:p>
        </p:txBody>
      </p:sp>
      <p:sp>
        <p:nvSpPr>
          <p:cNvPr id="38" name="Rectangle 37"/>
          <p:cNvSpPr/>
          <p:nvPr/>
        </p:nvSpPr>
        <p:spPr>
          <a:xfrm>
            <a:off x="457200" y="6217920"/>
            <a:ext cx="11247120" cy="502920"/>
          </a:xfrm>
          <a:prstGeom prst="rect">
            <a:avLst/>
          </a:prstGeom>
          <a:solidFill>
            <a:srgbClr val="FFF0E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" name="Rectangle 38"/>
          <p:cNvSpPr/>
          <p:nvPr/>
        </p:nvSpPr>
        <p:spPr>
          <a:xfrm>
            <a:off x="457200" y="6217920"/>
            <a:ext cx="50292" cy="502920"/>
          </a:xfrm>
          <a:prstGeom prst="rect">
            <a:avLst/>
          </a:prstGeom>
          <a:solidFill>
            <a:srgbClr val="FF82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0" name="TextBox 39"/>
          <p:cNvSpPr txBox="1"/>
          <p:nvPr/>
        </p:nvSpPr>
        <p:spPr>
          <a:xfrm>
            <a:off x="621792" y="6272784"/>
            <a:ext cx="1097280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1">
                <a:solidFill>
                  <a:srgbClr val="1A1A1A"/>
                </a:solidFill>
                <a:latin typeface="Helvetica Neue"/>
              </a:rPr>
              <a:t>The whole process -- from nothing to a live website -- takes about 5-10 minutes. You could do this yourself tonight. Every student should have a personal site.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6793992"/>
            <a:ext cx="12188952" cy="64008"/>
          </a:xfrm>
          <a:prstGeom prst="rect">
            <a:avLst/>
          </a:prstGeom>
          <a:solidFill>
            <a:srgbClr val="FF82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00584" cy="6858000"/>
          </a:xfrm>
          <a:prstGeom prst="rect">
            <a:avLst/>
          </a:prstGeom>
          <a:solidFill>
            <a:srgbClr val="FF82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329184"/>
            <a:ext cx="822960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1" i="0">
                <a:solidFill>
                  <a:srgbClr val="FF8200"/>
                </a:solidFill>
                <a:latin typeface="Helvetica Neue"/>
              </a:rPr>
              <a:t>STUDENT RESOURCES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658368"/>
            <a:ext cx="1143000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600" b="1" i="0">
                <a:solidFill>
                  <a:srgbClr val="1A1A1A"/>
                </a:solidFill>
                <a:latin typeface="Helvetica Neue"/>
              </a:rPr>
              <a:t>Your Ongoing AI Toolkit</a:t>
            </a:r>
          </a:p>
        </p:txBody>
      </p:sp>
      <p:sp>
        <p:nvSpPr>
          <p:cNvPr id="6" name="Rectangle 5"/>
          <p:cNvSpPr/>
          <p:nvPr/>
        </p:nvSpPr>
        <p:spPr>
          <a:xfrm>
            <a:off x="457200" y="1499616"/>
            <a:ext cx="1005840" cy="36576"/>
          </a:xfrm>
          <a:prstGeom prst="rect">
            <a:avLst/>
          </a:prstGeom>
          <a:solidFill>
            <a:srgbClr val="FF82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457200" y="1719072"/>
            <a:ext cx="11430000" cy="4754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0" i="1">
                <a:solidFill>
                  <a:srgbClr val="888888"/>
                </a:solidFill>
                <a:latin typeface="Helvetica Neue"/>
              </a:rPr>
              <a:t>Free tools, discounts, and credits available to you right now as a student. We add to this list every week.</a:t>
            </a:r>
          </a:p>
        </p:txBody>
      </p:sp>
      <p:sp>
        <p:nvSpPr>
          <p:cNvPr id="8" name="Rectangle 7"/>
          <p:cNvSpPr/>
          <p:nvPr/>
        </p:nvSpPr>
        <p:spPr>
          <a:xfrm>
            <a:off x="457200" y="2377440"/>
            <a:ext cx="5577840" cy="822960"/>
          </a:xfrm>
          <a:prstGeom prst="rect">
            <a:avLst/>
          </a:prstGeom>
          <a:solidFill>
            <a:srgbClr val="F4F4F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Rectangle 8"/>
          <p:cNvSpPr/>
          <p:nvPr/>
        </p:nvSpPr>
        <p:spPr>
          <a:xfrm>
            <a:off x="457200" y="2377440"/>
            <a:ext cx="50292" cy="822960"/>
          </a:xfrm>
          <a:prstGeom prst="rect">
            <a:avLst/>
          </a:prstGeom>
          <a:solidFill>
            <a:srgbClr val="FF82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21792" y="2423160"/>
            <a:ext cx="342900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1A1A1A"/>
                </a:solidFill>
                <a:latin typeface="Helvetica Neue"/>
              </a:rPr>
              <a:t>Google One AI Premium</a:t>
            </a:r>
          </a:p>
        </p:txBody>
      </p:sp>
      <p:sp>
        <p:nvSpPr>
          <p:cNvPr id="11" name="Rectangle 10"/>
          <p:cNvSpPr/>
          <p:nvPr/>
        </p:nvSpPr>
        <p:spPr>
          <a:xfrm>
            <a:off x="4096512" y="2450592"/>
            <a:ext cx="1783080" cy="274320"/>
          </a:xfrm>
          <a:prstGeom prst="rect">
            <a:avLst/>
          </a:prstGeom>
          <a:solidFill>
            <a:srgbClr val="1A1A1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4096512" y="2450592"/>
            <a:ext cx="178308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1" i="0">
                <a:solidFill>
                  <a:srgbClr val="FFFFFF"/>
                </a:solidFill>
                <a:latin typeface="Helvetica Neue"/>
              </a:rPr>
              <a:t>12-15 months free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21792" y="2798064"/>
            <a:ext cx="521208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888888"/>
                </a:solidFill>
                <a:latin typeface="Helvetica Neue"/>
              </a:rPr>
              <a:t>Gemini Advanced, Deep Research, NotebookLM Plus, 2 TB storage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21792" y="2999232"/>
            <a:ext cx="5212080" cy="182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1">
                <a:solidFill>
                  <a:srgbClr val="FF8200"/>
                </a:solidFill>
                <a:latin typeface="Helvetica Neue"/>
              </a:rPr>
              <a:t>gemini.google.com/students</a:t>
            </a:r>
          </a:p>
        </p:txBody>
      </p:sp>
      <p:sp>
        <p:nvSpPr>
          <p:cNvPr id="15" name="Rectangle 14"/>
          <p:cNvSpPr/>
          <p:nvPr/>
        </p:nvSpPr>
        <p:spPr>
          <a:xfrm>
            <a:off x="6400800" y="2377440"/>
            <a:ext cx="5577840" cy="822960"/>
          </a:xfrm>
          <a:prstGeom prst="rect">
            <a:avLst/>
          </a:prstGeom>
          <a:solidFill>
            <a:srgbClr val="F4F4F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Rectangle 15"/>
          <p:cNvSpPr/>
          <p:nvPr/>
        </p:nvSpPr>
        <p:spPr>
          <a:xfrm>
            <a:off x="6400800" y="2377440"/>
            <a:ext cx="50292" cy="822960"/>
          </a:xfrm>
          <a:prstGeom prst="rect">
            <a:avLst/>
          </a:prstGeom>
          <a:solidFill>
            <a:srgbClr val="FF82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6565392" y="2423160"/>
            <a:ext cx="342900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1A1A1A"/>
                </a:solidFill>
                <a:latin typeface="Helvetica Neue"/>
              </a:rPr>
              <a:t>Microsoft 365 + LinkedIn Premium</a:t>
            </a:r>
          </a:p>
        </p:txBody>
      </p:sp>
      <p:sp>
        <p:nvSpPr>
          <p:cNvPr id="18" name="Rectangle 17"/>
          <p:cNvSpPr/>
          <p:nvPr/>
        </p:nvSpPr>
        <p:spPr>
          <a:xfrm>
            <a:off x="10040112" y="2450592"/>
            <a:ext cx="1783080" cy="274320"/>
          </a:xfrm>
          <a:prstGeom prst="rect">
            <a:avLst/>
          </a:prstGeom>
          <a:solidFill>
            <a:srgbClr val="1A1A1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10040112" y="2450592"/>
            <a:ext cx="178308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1" i="0">
                <a:solidFill>
                  <a:srgbClr val="FFFFFF"/>
                </a:solidFill>
                <a:latin typeface="Helvetica Neue"/>
              </a:rPr>
              <a:t>12 months free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6565392" y="2798064"/>
            <a:ext cx="521208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888888"/>
                </a:solidFill>
                <a:latin typeface="Helvetica Neue"/>
              </a:rPr>
              <a:t>Word, Excel, PowerPoint, Copilot AI, LinkedIn Career tools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6565392" y="2999232"/>
            <a:ext cx="5212080" cy="182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1">
                <a:solidFill>
                  <a:srgbClr val="FF8200"/>
                </a:solidFill>
                <a:latin typeface="Helvetica Neue"/>
              </a:rPr>
              <a:t>microsoft.com/en-us/education</a:t>
            </a:r>
          </a:p>
        </p:txBody>
      </p:sp>
      <p:sp>
        <p:nvSpPr>
          <p:cNvPr id="22" name="Rectangle 21"/>
          <p:cNvSpPr/>
          <p:nvPr/>
        </p:nvSpPr>
        <p:spPr>
          <a:xfrm>
            <a:off x="457200" y="3410712"/>
            <a:ext cx="5577840" cy="822960"/>
          </a:xfrm>
          <a:prstGeom prst="rect">
            <a:avLst/>
          </a:prstGeom>
          <a:solidFill>
            <a:srgbClr val="F4F4F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Rectangle 22"/>
          <p:cNvSpPr/>
          <p:nvPr/>
        </p:nvSpPr>
        <p:spPr>
          <a:xfrm>
            <a:off x="457200" y="3410712"/>
            <a:ext cx="50292" cy="822960"/>
          </a:xfrm>
          <a:prstGeom prst="rect">
            <a:avLst/>
          </a:prstGeom>
          <a:solidFill>
            <a:srgbClr val="FF82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621792" y="3456432"/>
            <a:ext cx="342900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1A1A1A"/>
                </a:solidFill>
                <a:latin typeface="Helvetica Neue"/>
              </a:rPr>
              <a:t>GitHub Student Developer Pack</a:t>
            </a:r>
          </a:p>
        </p:txBody>
      </p:sp>
      <p:sp>
        <p:nvSpPr>
          <p:cNvPr id="25" name="Rectangle 24"/>
          <p:cNvSpPr/>
          <p:nvPr/>
        </p:nvSpPr>
        <p:spPr>
          <a:xfrm>
            <a:off x="4096512" y="3483864"/>
            <a:ext cx="1783080" cy="274320"/>
          </a:xfrm>
          <a:prstGeom prst="rect">
            <a:avLst/>
          </a:prstGeom>
          <a:solidFill>
            <a:srgbClr val="1A1A1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4096512" y="3483864"/>
            <a:ext cx="178308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1" i="0">
                <a:solidFill>
                  <a:srgbClr val="FFFFFF"/>
                </a:solidFill>
                <a:latin typeface="Helvetica Neue"/>
              </a:rPr>
              <a:t>Free while enrolled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621792" y="3831336"/>
            <a:ext cx="521208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888888"/>
                </a:solidFill>
                <a:latin typeface="Helvetica Neue"/>
              </a:rPr>
              <a:t>Copilot Pro, Codespaces, dev tools, cloud credits, and more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621792" y="4032504"/>
            <a:ext cx="5212080" cy="182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1">
                <a:solidFill>
                  <a:srgbClr val="FF8200"/>
                </a:solidFill>
                <a:latin typeface="Helvetica Neue"/>
              </a:rPr>
              <a:t>education.github.com/pack</a:t>
            </a:r>
          </a:p>
        </p:txBody>
      </p:sp>
      <p:sp>
        <p:nvSpPr>
          <p:cNvPr id="29" name="Rectangle 28"/>
          <p:cNvSpPr/>
          <p:nvPr/>
        </p:nvSpPr>
        <p:spPr>
          <a:xfrm>
            <a:off x="6400800" y="3410712"/>
            <a:ext cx="5577840" cy="822960"/>
          </a:xfrm>
          <a:prstGeom prst="rect">
            <a:avLst/>
          </a:prstGeom>
          <a:solidFill>
            <a:srgbClr val="F4F4F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Rectangle 29"/>
          <p:cNvSpPr/>
          <p:nvPr/>
        </p:nvSpPr>
        <p:spPr>
          <a:xfrm>
            <a:off x="6400800" y="3410712"/>
            <a:ext cx="50292" cy="822960"/>
          </a:xfrm>
          <a:prstGeom prst="rect">
            <a:avLst/>
          </a:prstGeom>
          <a:solidFill>
            <a:srgbClr val="FF82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TextBox 30"/>
          <p:cNvSpPr txBox="1"/>
          <p:nvPr/>
        </p:nvSpPr>
        <p:spPr>
          <a:xfrm>
            <a:off x="6565392" y="3456432"/>
            <a:ext cx="342900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1A1A1A"/>
                </a:solidFill>
                <a:latin typeface="Helvetica Neue"/>
              </a:rPr>
              <a:t>Perplexity Education Pro</a:t>
            </a:r>
          </a:p>
        </p:txBody>
      </p:sp>
      <p:sp>
        <p:nvSpPr>
          <p:cNvPr id="32" name="Rectangle 31"/>
          <p:cNvSpPr/>
          <p:nvPr/>
        </p:nvSpPr>
        <p:spPr>
          <a:xfrm>
            <a:off x="10040112" y="3483864"/>
            <a:ext cx="1783080" cy="274320"/>
          </a:xfrm>
          <a:prstGeom prst="rect">
            <a:avLst/>
          </a:prstGeom>
          <a:solidFill>
            <a:srgbClr val="1A1A1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TextBox 32"/>
          <p:cNvSpPr txBox="1"/>
          <p:nvPr/>
        </p:nvSpPr>
        <p:spPr>
          <a:xfrm>
            <a:off x="10040112" y="3483864"/>
            <a:ext cx="178308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1" i="0">
                <a:solidFill>
                  <a:srgbClr val="FFFFFF"/>
                </a:solidFill>
                <a:latin typeface="Helvetica Neue"/>
              </a:rPr>
              <a:t>$10/mo (50% off)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6565392" y="3831336"/>
            <a:ext cx="521208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888888"/>
                </a:solidFill>
                <a:latin typeface="Helvetica Neue"/>
              </a:rPr>
              <a:t>AI search with GPT-5 + Claude Sonnet, Study Mode, unlimited uploads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6565392" y="4032504"/>
            <a:ext cx="5212080" cy="182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1">
                <a:solidFill>
                  <a:srgbClr val="FF8200"/>
                </a:solidFill>
                <a:latin typeface="Helvetica Neue"/>
              </a:rPr>
              <a:t>perplexity.ai/students</a:t>
            </a:r>
          </a:p>
        </p:txBody>
      </p:sp>
      <p:sp>
        <p:nvSpPr>
          <p:cNvPr id="36" name="Rectangle 35"/>
          <p:cNvSpPr/>
          <p:nvPr/>
        </p:nvSpPr>
        <p:spPr>
          <a:xfrm>
            <a:off x="457200" y="4443984"/>
            <a:ext cx="5577840" cy="822960"/>
          </a:xfrm>
          <a:prstGeom prst="rect">
            <a:avLst/>
          </a:prstGeom>
          <a:solidFill>
            <a:srgbClr val="F4F4F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" name="Rectangle 36"/>
          <p:cNvSpPr/>
          <p:nvPr/>
        </p:nvSpPr>
        <p:spPr>
          <a:xfrm>
            <a:off x="457200" y="4443984"/>
            <a:ext cx="50292" cy="822960"/>
          </a:xfrm>
          <a:prstGeom prst="rect">
            <a:avLst/>
          </a:prstGeom>
          <a:solidFill>
            <a:srgbClr val="FF82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" name="TextBox 37"/>
          <p:cNvSpPr txBox="1"/>
          <p:nvPr/>
        </p:nvSpPr>
        <p:spPr>
          <a:xfrm>
            <a:off x="621792" y="4489704"/>
            <a:ext cx="342900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1A1A1A"/>
                </a:solidFill>
                <a:latin typeface="Helvetica Neue"/>
              </a:rPr>
              <a:t>Figma + Notion Education</a:t>
            </a:r>
          </a:p>
        </p:txBody>
      </p:sp>
      <p:sp>
        <p:nvSpPr>
          <p:cNvPr id="39" name="Rectangle 38"/>
          <p:cNvSpPr/>
          <p:nvPr/>
        </p:nvSpPr>
        <p:spPr>
          <a:xfrm>
            <a:off x="4096512" y="4517136"/>
            <a:ext cx="1783080" cy="274320"/>
          </a:xfrm>
          <a:prstGeom prst="rect">
            <a:avLst/>
          </a:prstGeom>
          <a:solidFill>
            <a:srgbClr val="1A1A1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0" name="TextBox 39"/>
          <p:cNvSpPr txBox="1"/>
          <p:nvPr/>
        </p:nvSpPr>
        <p:spPr>
          <a:xfrm>
            <a:off x="4096512" y="4517136"/>
            <a:ext cx="178308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1" i="0">
                <a:solidFill>
                  <a:srgbClr val="FFFFFF"/>
                </a:solidFill>
                <a:latin typeface="Helvetica Neue"/>
              </a:rPr>
              <a:t>Free while enrolled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621792" y="4864608"/>
            <a:ext cx="521208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888888"/>
                </a:solidFill>
                <a:latin typeface="Helvetica Neue"/>
              </a:rPr>
              <a:t>Figma Pro plan + Notion Plus plan -- design and organize for free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621792" y="5065776"/>
            <a:ext cx="5212080" cy="182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1">
                <a:solidFill>
                  <a:srgbClr val="FF8200"/>
                </a:solidFill>
                <a:latin typeface="Helvetica Neue"/>
              </a:rPr>
              <a:t>figma.com/education  ·  notion.so/students</a:t>
            </a:r>
          </a:p>
        </p:txBody>
      </p:sp>
      <p:sp>
        <p:nvSpPr>
          <p:cNvPr id="43" name="Rectangle 42"/>
          <p:cNvSpPr/>
          <p:nvPr/>
        </p:nvSpPr>
        <p:spPr>
          <a:xfrm>
            <a:off x="6400800" y="4443984"/>
            <a:ext cx="5577840" cy="822960"/>
          </a:xfrm>
          <a:prstGeom prst="rect">
            <a:avLst/>
          </a:prstGeom>
          <a:solidFill>
            <a:srgbClr val="F4F4F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4" name="Rectangle 43"/>
          <p:cNvSpPr/>
          <p:nvPr/>
        </p:nvSpPr>
        <p:spPr>
          <a:xfrm>
            <a:off x="6400800" y="4443984"/>
            <a:ext cx="50292" cy="822960"/>
          </a:xfrm>
          <a:prstGeom prst="rect">
            <a:avLst/>
          </a:prstGeom>
          <a:solidFill>
            <a:srgbClr val="FF82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5" name="TextBox 44"/>
          <p:cNvSpPr txBox="1"/>
          <p:nvPr/>
        </p:nvSpPr>
        <p:spPr>
          <a:xfrm>
            <a:off x="6565392" y="4489704"/>
            <a:ext cx="342900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1A1A1A"/>
                </a:solidFill>
                <a:latin typeface="Helvetica Neue"/>
              </a:rPr>
              <a:t>Anthropic Builder Clubs + API Credits</a:t>
            </a:r>
          </a:p>
        </p:txBody>
      </p:sp>
      <p:sp>
        <p:nvSpPr>
          <p:cNvPr id="46" name="Rectangle 45"/>
          <p:cNvSpPr/>
          <p:nvPr/>
        </p:nvSpPr>
        <p:spPr>
          <a:xfrm>
            <a:off x="10040112" y="4517136"/>
            <a:ext cx="1783080" cy="274320"/>
          </a:xfrm>
          <a:prstGeom prst="rect">
            <a:avLst/>
          </a:prstGeom>
          <a:solidFill>
            <a:srgbClr val="1A1A1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7" name="TextBox 46"/>
          <p:cNvSpPr txBox="1"/>
          <p:nvPr/>
        </p:nvSpPr>
        <p:spPr>
          <a:xfrm>
            <a:off x="10040112" y="4517136"/>
            <a:ext cx="178308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1" i="0">
                <a:solidFill>
                  <a:srgbClr val="FFFFFF"/>
                </a:solidFill>
                <a:latin typeface="Helvetica Neue"/>
              </a:rPr>
              <a:t>Apply for next cohort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6565392" y="4864608"/>
            <a:ext cx="521208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888888"/>
                </a:solidFill>
                <a:latin typeface="Helvetica Neue"/>
              </a:rPr>
              <a:t>Claude Campus Program: Pro access + API credits for club members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6565392" y="5065776"/>
            <a:ext cx="5212080" cy="182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1">
                <a:solidFill>
                  <a:srgbClr val="FF8200"/>
                </a:solidFill>
                <a:latin typeface="Helvetica Neue"/>
              </a:rPr>
              <a:t>claude.com/programs/campus</a:t>
            </a:r>
          </a:p>
        </p:txBody>
      </p:sp>
      <p:sp>
        <p:nvSpPr>
          <p:cNvPr id="50" name="Rectangle 49"/>
          <p:cNvSpPr/>
          <p:nvPr/>
        </p:nvSpPr>
        <p:spPr>
          <a:xfrm>
            <a:off x="457200" y="5477256"/>
            <a:ext cx="5577840" cy="822960"/>
          </a:xfrm>
          <a:prstGeom prst="rect">
            <a:avLst/>
          </a:prstGeom>
          <a:solidFill>
            <a:srgbClr val="F4F4F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1" name="Rectangle 50"/>
          <p:cNvSpPr/>
          <p:nvPr/>
        </p:nvSpPr>
        <p:spPr>
          <a:xfrm>
            <a:off x="457200" y="5477256"/>
            <a:ext cx="50292" cy="822960"/>
          </a:xfrm>
          <a:prstGeom prst="rect">
            <a:avLst/>
          </a:prstGeom>
          <a:solidFill>
            <a:srgbClr val="FF82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2" name="TextBox 51"/>
          <p:cNvSpPr txBox="1"/>
          <p:nvPr/>
        </p:nvSpPr>
        <p:spPr>
          <a:xfrm>
            <a:off x="621792" y="5522976"/>
            <a:ext cx="342900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1A1A1A"/>
                </a:solidFill>
                <a:latin typeface="Helvetica Neue"/>
              </a:rPr>
              <a:t>OpenAI Codex Credits for Students</a:t>
            </a:r>
          </a:p>
        </p:txBody>
      </p:sp>
      <p:sp>
        <p:nvSpPr>
          <p:cNvPr id="53" name="Rectangle 52"/>
          <p:cNvSpPr/>
          <p:nvPr/>
        </p:nvSpPr>
        <p:spPr>
          <a:xfrm>
            <a:off x="4096512" y="5550408"/>
            <a:ext cx="1783080" cy="274320"/>
          </a:xfrm>
          <a:prstGeom prst="rect">
            <a:avLst/>
          </a:prstGeom>
          <a:solidFill>
            <a:srgbClr val="1A1A1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4" name="TextBox 53"/>
          <p:cNvSpPr txBox="1"/>
          <p:nvPr/>
        </p:nvSpPr>
        <p:spPr>
          <a:xfrm>
            <a:off x="4096512" y="5550408"/>
            <a:ext cx="178308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1" i="0">
                <a:solidFill>
                  <a:srgbClr val="FFFFFF"/>
                </a:solidFill>
                <a:latin typeface="Helvetica Neue"/>
              </a:rPr>
              <a:t>One-time credit</a:t>
            </a:r>
          </a:p>
        </p:txBody>
      </p:sp>
      <p:sp>
        <p:nvSpPr>
          <p:cNvPr id="55" name="TextBox 54"/>
          <p:cNvSpPr txBox="1"/>
          <p:nvPr/>
        </p:nvSpPr>
        <p:spPr>
          <a:xfrm>
            <a:off x="621792" y="5897880"/>
            <a:ext cx="521208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888888"/>
                </a:solidFill>
                <a:latin typeface="Helvetica Neue"/>
              </a:rPr>
              <a:t>Verified US/Canada students get $100 in Codex credits (2,500 credits)</a:t>
            </a:r>
          </a:p>
        </p:txBody>
      </p:sp>
      <p:sp>
        <p:nvSpPr>
          <p:cNvPr id="56" name="TextBox 55"/>
          <p:cNvSpPr txBox="1"/>
          <p:nvPr/>
        </p:nvSpPr>
        <p:spPr>
          <a:xfrm>
            <a:off x="621792" y="6099048"/>
            <a:ext cx="5212080" cy="182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1">
                <a:solidFill>
                  <a:srgbClr val="FF8200"/>
                </a:solidFill>
                <a:latin typeface="Helvetica Neue"/>
              </a:rPr>
              <a:t>openai.com</a:t>
            </a:r>
          </a:p>
        </p:txBody>
      </p:sp>
      <p:sp>
        <p:nvSpPr>
          <p:cNvPr id="57" name="Rectangle 56"/>
          <p:cNvSpPr/>
          <p:nvPr/>
        </p:nvSpPr>
        <p:spPr>
          <a:xfrm>
            <a:off x="6400800" y="5477256"/>
            <a:ext cx="5577840" cy="822960"/>
          </a:xfrm>
          <a:prstGeom prst="rect">
            <a:avLst/>
          </a:prstGeom>
          <a:solidFill>
            <a:srgbClr val="F4F4F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8" name="Rectangle 57"/>
          <p:cNvSpPr/>
          <p:nvPr/>
        </p:nvSpPr>
        <p:spPr>
          <a:xfrm>
            <a:off x="6400800" y="5477256"/>
            <a:ext cx="50292" cy="822960"/>
          </a:xfrm>
          <a:prstGeom prst="rect">
            <a:avLst/>
          </a:prstGeom>
          <a:solidFill>
            <a:srgbClr val="FF82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9" name="TextBox 58"/>
          <p:cNvSpPr txBox="1"/>
          <p:nvPr/>
        </p:nvSpPr>
        <p:spPr>
          <a:xfrm>
            <a:off x="6565392" y="5522976"/>
            <a:ext cx="342900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1A1A1A"/>
                </a:solidFill>
                <a:latin typeface="Helvetica Neue"/>
              </a:rPr>
              <a:t>Vercel -- Free Hobby Tier</a:t>
            </a:r>
          </a:p>
        </p:txBody>
      </p:sp>
      <p:sp>
        <p:nvSpPr>
          <p:cNvPr id="60" name="Rectangle 59"/>
          <p:cNvSpPr/>
          <p:nvPr/>
        </p:nvSpPr>
        <p:spPr>
          <a:xfrm>
            <a:off x="10040112" y="5550408"/>
            <a:ext cx="1783080" cy="274320"/>
          </a:xfrm>
          <a:prstGeom prst="rect">
            <a:avLst/>
          </a:prstGeom>
          <a:solidFill>
            <a:srgbClr val="1A1A1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1" name="TextBox 60"/>
          <p:cNvSpPr txBox="1"/>
          <p:nvPr/>
        </p:nvSpPr>
        <p:spPr>
          <a:xfrm>
            <a:off x="10040112" y="5550408"/>
            <a:ext cx="178308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1" i="0">
                <a:solidFill>
                  <a:srgbClr val="FFFFFF"/>
                </a:solidFill>
                <a:latin typeface="Helvetica Neue"/>
              </a:rPr>
              <a:t>Free forever</a:t>
            </a:r>
          </a:p>
        </p:txBody>
      </p:sp>
      <p:sp>
        <p:nvSpPr>
          <p:cNvPr id="62" name="TextBox 61"/>
          <p:cNvSpPr txBox="1"/>
          <p:nvPr/>
        </p:nvSpPr>
        <p:spPr>
          <a:xfrm>
            <a:off x="6565392" y="5897880"/>
            <a:ext cx="521208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888888"/>
                </a:solidFill>
                <a:latin typeface="Helvetica Neue"/>
              </a:rPr>
              <a:t>Deploy unlimited projects for free. Portfolios, side projects, anything.</a:t>
            </a:r>
          </a:p>
        </p:txBody>
      </p:sp>
      <p:sp>
        <p:nvSpPr>
          <p:cNvPr id="63" name="TextBox 62"/>
          <p:cNvSpPr txBox="1"/>
          <p:nvPr/>
        </p:nvSpPr>
        <p:spPr>
          <a:xfrm>
            <a:off x="6565392" y="6099048"/>
            <a:ext cx="5212080" cy="182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1">
                <a:solidFill>
                  <a:srgbClr val="FF8200"/>
                </a:solidFill>
                <a:latin typeface="Helvetica Neue"/>
              </a:rPr>
              <a:t>vercel.com</a:t>
            </a:r>
          </a:p>
        </p:txBody>
      </p:sp>
      <p:sp>
        <p:nvSpPr>
          <p:cNvPr id="64" name="TextBox 63"/>
          <p:cNvSpPr txBox="1"/>
          <p:nvPr/>
        </p:nvSpPr>
        <p:spPr>
          <a:xfrm>
            <a:off x="457200" y="6446520"/>
            <a:ext cx="11430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1">
                <a:solidFill>
                  <a:srgbClr val="888888"/>
                </a:solidFill>
                <a:latin typeface="Helvetica Neue"/>
              </a:rPr>
              <a:t>Coming soon: Hackathons, company events, AI competitions, internship drops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1A1A1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88952" cy="64008"/>
          </a:xfrm>
          <a:prstGeom prst="rect">
            <a:avLst/>
          </a:prstGeom>
          <a:solidFill>
            <a:srgbClr val="FF82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6793992"/>
            <a:ext cx="12188952" cy="64008"/>
          </a:xfrm>
          <a:prstGeom prst="rect">
            <a:avLst/>
          </a:prstGeom>
          <a:solidFill>
            <a:srgbClr val="FF82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548640" y="292608"/>
            <a:ext cx="3657600" cy="4206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FF8200"/>
                </a:solidFill>
                <a:latin typeface="Helvetica Neue"/>
              </a:rPr>
              <a:t>AI VOLS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48640" y="914400"/>
            <a:ext cx="10972800" cy="9601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4400" b="1" i="0">
                <a:solidFill>
                  <a:srgbClr val="FFFFFF"/>
                </a:solidFill>
                <a:latin typeface="Helvetica Neue"/>
              </a:rPr>
              <a:t>Before You Leave</a:t>
            </a:r>
          </a:p>
        </p:txBody>
      </p:sp>
      <p:sp>
        <p:nvSpPr>
          <p:cNvPr id="7" name="Rectangle 6"/>
          <p:cNvSpPr/>
          <p:nvPr/>
        </p:nvSpPr>
        <p:spPr>
          <a:xfrm>
            <a:off x="548640" y="1828800"/>
            <a:ext cx="1645920" cy="50292"/>
          </a:xfrm>
          <a:prstGeom prst="rect">
            <a:avLst/>
          </a:prstGeom>
          <a:solidFill>
            <a:srgbClr val="FF82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Rectangle 7"/>
          <p:cNvSpPr/>
          <p:nvPr/>
        </p:nvSpPr>
        <p:spPr>
          <a:xfrm>
            <a:off x="548640" y="2130552"/>
            <a:ext cx="50292" cy="347472"/>
          </a:xfrm>
          <a:prstGeom prst="rect">
            <a:avLst/>
          </a:prstGeom>
          <a:solidFill>
            <a:srgbClr val="FF82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777240" y="2103120"/>
            <a:ext cx="36576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1" i="0">
                <a:solidFill>
                  <a:srgbClr val="FFFFFF"/>
                </a:solidFill>
                <a:latin typeface="Helvetica Neue"/>
              </a:rPr>
              <a:t>Stay Connected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846320" y="2103120"/>
            <a:ext cx="713232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0">
                <a:solidFill>
                  <a:srgbClr val="888888"/>
                </a:solidFill>
                <a:latin typeface="Helvetica Neue"/>
              </a:rPr>
              <a:t>GroupMe link in the room  ·  Instagram: @aivols</a:t>
            </a:r>
          </a:p>
        </p:txBody>
      </p:sp>
      <p:sp>
        <p:nvSpPr>
          <p:cNvPr id="11" name="Rectangle 10"/>
          <p:cNvSpPr/>
          <p:nvPr/>
        </p:nvSpPr>
        <p:spPr>
          <a:xfrm>
            <a:off x="548640" y="2907792"/>
            <a:ext cx="50292" cy="347472"/>
          </a:xfrm>
          <a:prstGeom prst="rect">
            <a:avLst/>
          </a:prstGeom>
          <a:solidFill>
            <a:srgbClr val="FF82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777240" y="2880360"/>
            <a:ext cx="36576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1" i="0">
                <a:solidFill>
                  <a:srgbClr val="FFFFFF"/>
                </a:solidFill>
                <a:latin typeface="Helvetica Neue"/>
              </a:rPr>
              <a:t>Hang Out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846320" y="2880360"/>
            <a:ext cx="713232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0">
                <a:solidFill>
                  <a:srgbClr val="888888"/>
                </a:solidFill>
                <a:latin typeface="Helvetica Neue"/>
              </a:rPr>
              <a:t>Social time -- ask questions, meet the team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48640" y="3749039"/>
            <a:ext cx="109728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200" b="1" i="0">
                <a:solidFill>
                  <a:srgbClr val="FFFFFF"/>
                </a:solidFill>
                <a:latin typeface="Helvetica Neue"/>
              </a:rPr>
              <a:t>Next Week</a:t>
            </a:r>
          </a:p>
        </p:txBody>
      </p:sp>
      <p:sp>
        <p:nvSpPr>
          <p:cNvPr id="15" name="Rectangle 14"/>
          <p:cNvSpPr/>
          <p:nvPr/>
        </p:nvSpPr>
        <p:spPr>
          <a:xfrm>
            <a:off x="548640" y="4389120"/>
            <a:ext cx="11064240" cy="1920240"/>
          </a:xfrm>
          <a:prstGeom prst="rect">
            <a:avLst/>
          </a:prstGeom>
          <a:solidFill>
            <a:srgbClr val="24242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Rectangle 15"/>
          <p:cNvSpPr/>
          <p:nvPr/>
        </p:nvSpPr>
        <p:spPr>
          <a:xfrm>
            <a:off x="548640" y="4389120"/>
            <a:ext cx="11064240" cy="50292"/>
          </a:xfrm>
          <a:prstGeom prst="rect">
            <a:avLst/>
          </a:prstGeom>
          <a:solidFill>
            <a:srgbClr val="FF82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777240" y="4526280"/>
            <a:ext cx="1051560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400" b="1" i="0">
                <a:solidFill>
                  <a:srgbClr val="FF8200"/>
                </a:solidFill>
                <a:latin typeface="Helvetica Neue"/>
              </a:rPr>
              <a:t>The Gemini Ecosystem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777240" y="5074920"/>
            <a:ext cx="105156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0" i="0">
                <a:solidFill>
                  <a:srgbClr val="888888"/>
                </a:solidFill>
                <a:latin typeface="Helvetica Neue"/>
              </a:rPr>
              <a:t>Google's student discount  ·  NotebookLM  ·  Gems  ·  AI Studio
How to connect the Gemini API to projects you build in Claude Code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777240" y="5806440"/>
            <a:ext cx="105156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FFFFFF"/>
                </a:solidFill>
                <a:latin typeface="Helvetica Neue"/>
              </a:rPr>
              <a:t>Tuesday, April 14  ·  6:30 PM  ·  Same place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1A1A1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88952" cy="64008"/>
          </a:xfrm>
          <a:prstGeom prst="rect">
            <a:avLst/>
          </a:prstGeom>
          <a:solidFill>
            <a:srgbClr val="FF82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6793992"/>
            <a:ext cx="12188952" cy="64008"/>
          </a:xfrm>
          <a:prstGeom prst="rect">
            <a:avLst/>
          </a:prstGeom>
          <a:solidFill>
            <a:srgbClr val="FF82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548640" y="201168"/>
            <a:ext cx="548640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1" i="0">
                <a:solidFill>
                  <a:srgbClr val="FF8200"/>
                </a:solidFill>
                <a:latin typeface="Helvetica Neue"/>
              </a:rPr>
              <a:t>AI VOLS  ·  MEETING #3</a:t>
            </a:r>
          </a:p>
        </p:txBody>
      </p:sp>
      <p:sp>
        <p:nvSpPr>
          <p:cNvPr id="6" name="Rectangle 5"/>
          <p:cNvSpPr/>
          <p:nvPr/>
        </p:nvSpPr>
        <p:spPr>
          <a:xfrm>
            <a:off x="2011680" y="914400"/>
            <a:ext cx="8138160" cy="5029200"/>
          </a:xfrm>
          <a:prstGeom prst="rect">
            <a:avLst/>
          </a:prstGeom>
          <a:solidFill>
            <a:srgbClr val="24242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2011680" y="914400"/>
            <a:ext cx="8138160" cy="54864"/>
          </a:xfrm>
          <a:prstGeom prst="rect">
            <a:avLst/>
          </a:prstGeom>
          <a:solidFill>
            <a:srgbClr val="FF82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2194560" y="1170432"/>
            <a:ext cx="7772400" cy="777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3400" b="1" i="0">
                <a:solidFill>
                  <a:srgbClr val="FFFFFF"/>
                </a:solidFill>
                <a:latin typeface="Helvetica Neue"/>
              </a:rPr>
              <a:t>Sign In Before We Start</a:t>
            </a:r>
          </a:p>
        </p:txBody>
      </p:sp>
      <p:sp>
        <p:nvSpPr>
          <p:cNvPr id="9" name="Rectangle 8"/>
          <p:cNvSpPr/>
          <p:nvPr/>
        </p:nvSpPr>
        <p:spPr>
          <a:xfrm>
            <a:off x="4389120" y="1993392"/>
            <a:ext cx="3383280" cy="36576"/>
          </a:xfrm>
          <a:prstGeom prst="rect">
            <a:avLst/>
          </a:prstGeom>
          <a:solidFill>
            <a:srgbClr val="FF82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2194560" y="2148840"/>
            <a:ext cx="7772400" cy="777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700" b="0" i="0">
                <a:solidFill>
                  <a:srgbClr val="888888"/>
                </a:solidFill>
                <a:latin typeface="Helvetica Neue"/>
              </a:rPr>
              <a:t>New here? Complete the form -- takes 2 minutes.
Returning? You're all set.</a:t>
            </a:r>
          </a:p>
        </p:txBody>
      </p:sp>
      <p:pic>
        <p:nvPicPr>
          <p:cNvPr id="11" name="Picture 10" descr="qr_signin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81728" y="2926080"/>
            <a:ext cx="2834640" cy="2834640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4023360" y="5779008"/>
            <a:ext cx="411480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0" i="1">
                <a:solidFill>
                  <a:srgbClr val="888888"/>
                </a:solidFill>
                <a:latin typeface="Helvetica Neue"/>
              </a:rPr>
              <a:t>aivols-join.vercel.app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6793992"/>
            <a:ext cx="12188952" cy="64008"/>
          </a:xfrm>
          <a:prstGeom prst="rect">
            <a:avLst/>
          </a:prstGeom>
          <a:solidFill>
            <a:srgbClr val="FF82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00584" cy="6858000"/>
          </a:xfrm>
          <a:prstGeom prst="rect">
            <a:avLst/>
          </a:prstGeom>
          <a:solidFill>
            <a:srgbClr val="FF82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329184"/>
            <a:ext cx="822960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1" i="0">
                <a:solidFill>
                  <a:srgbClr val="FF8200"/>
                </a:solidFill>
                <a:latin typeface="Helvetica Neue"/>
              </a:rPr>
              <a:t>TONIGHT'S PLAN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658368"/>
            <a:ext cx="1143000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4000" b="1" i="0">
                <a:solidFill>
                  <a:srgbClr val="1A1A1A"/>
                </a:solidFill>
                <a:latin typeface="Helvetica Neue"/>
              </a:rPr>
              <a:t>Agenda</a:t>
            </a:r>
          </a:p>
        </p:txBody>
      </p:sp>
      <p:sp>
        <p:nvSpPr>
          <p:cNvPr id="6" name="Rectangle 5"/>
          <p:cNvSpPr/>
          <p:nvPr/>
        </p:nvSpPr>
        <p:spPr>
          <a:xfrm>
            <a:off x="457200" y="1499616"/>
            <a:ext cx="1005840" cy="36576"/>
          </a:xfrm>
          <a:prstGeom prst="rect">
            <a:avLst/>
          </a:prstGeom>
          <a:solidFill>
            <a:srgbClr val="FF82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457200" y="1572768"/>
            <a:ext cx="1143000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1">
                <a:solidFill>
                  <a:srgbClr val="888888"/>
                </a:solidFill>
                <a:latin typeface="Helvetica Neue"/>
              </a:rPr>
              <a:t>Last week: ChatGPT power user features (Projects, Connectors, Canvas, Prompting). Today we move to Claude.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" y="1993392"/>
            <a:ext cx="594360" cy="438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FF8200"/>
                </a:solidFill>
                <a:latin typeface="Helvetica Neue"/>
              </a:rPr>
              <a:t>01</a:t>
            </a:r>
          </a:p>
        </p:txBody>
      </p:sp>
      <p:sp>
        <p:nvSpPr>
          <p:cNvPr id="9" name="Rectangle 8"/>
          <p:cNvSpPr/>
          <p:nvPr/>
        </p:nvSpPr>
        <p:spPr>
          <a:xfrm>
            <a:off x="1005840" y="2084832"/>
            <a:ext cx="32004" cy="274320"/>
          </a:xfrm>
          <a:prstGeom prst="rect">
            <a:avLst/>
          </a:prstGeom>
          <a:solidFill>
            <a:srgbClr val="FF82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1143000" y="1993392"/>
            <a:ext cx="3840480" cy="438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700" b="1" i="0">
                <a:solidFill>
                  <a:srgbClr val="1A1A1A"/>
                </a:solidFill>
                <a:latin typeface="Helvetica Neue"/>
              </a:rPr>
              <a:t>AI News Update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212080" y="1993392"/>
            <a:ext cx="6675120" cy="438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0" i="1">
                <a:solidFill>
                  <a:srgbClr val="888888"/>
                </a:solidFill>
                <a:latin typeface="Helvetica Neue"/>
              </a:rPr>
              <a:t>Drake -- what happened this week in AI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57200" y="2706624"/>
            <a:ext cx="594360" cy="438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FF8200"/>
                </a:solidFill>
                <a:latin typeface="Helvetica Neue"/>
              </a:rPr>
              <a:t>02</a:t>
            </a:r>
          </a:p>
        </p:txBody>
      </p:sp>
      <p:sp>
        <p:nvSpPr>
          <p:cNvPr id="13" name="Rectangle 12"/>
          <p:cNvSpPr/>
          <p:nvPr/>
        </p:nvSpPr>
        <p:spPr>
          <a:xfrm>
            <a:off x="1005840" y="2798064"/>
            <a:ext cx="32004" cy="274320"/>
          </a:xfrm>
          <a:prstGeom prst="rect">
            <a:avLst/>
          </a:prstGeom>
          <a:solidFill>
            <a:srgbClr val="FF82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1143000" y="2706624"/>
            <a:ext cx="3840480" cy="438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700" b="1" i="0">
                <a:solidFill>
                  <a:srgbClr val="1A1A1A"/>
                </a:solidFill>
                <a:latin typeface="Helvetica Neue"/>
              </a:rPr>
              <a:t>Model Standings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5212080" y="2706624"/>
            <a:ext cx="6675120" cy="438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0" i="1">
                <a:solidFill>
                  <a:srgbClr val="888888"/>
                </a:solidFill>
                <a:latin typeface="Helvetica Neue"/>
              </a:rPr>
              <a:t>LM Arena -- how the rankings shifted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57200" y="3419856"/>
            <a:ext cx="594360" cy="438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FF8200"/>
                </a:solidFill>
                <a:latin typeface="Helvetica Neue"/>
              </a:rPr>
              <a:t>03</a:t>
            </a:r>
          </a:p>
        </p:txBody>
      </p:sp>
      <p:sp>
        <p:nvSpPr>
          <p:cNvPr id="17" name="Rectangle 16"/>
          <p:cNvSpPr/>
          <p:nvPr/>
        </p:nvSpPr>
        <p:spPr>
          <a:xfrm>
            <a:off x="1005840" y="3511296"/>
            <a:ext cx="32004" cy="274320"/>
          </a:xfrm>
          <a:prstGeom prst="rect">
            <a:avLst/>
          </a:prstGeom>
          <a:solidFill>
            <a:srgbClr val="FF82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1143000" y="3419856"/>
            <a:ext cx="3840480" cy="438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700" b="1" i="0">
                <a:solidFill>
                  <a:srgbClr val="1A1A1A"/>
                </a:solidFill>
                <a:latin typeface="Helvetica Neue"/>
              </a:rPr>
              <a:t>Claude Basics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5212080" y="3419856"/>
            <a:ext cx="6675120" cy="438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0" i="1">
                <a:solidFill>
                  <a:srgbClr val="888888"/>
                </a:solidFill>
                <a:latin typeface="Helvetica Neue"/>
              </a:rPr>
              <a:t>Projects, MCP, and how Claude compares to ChatGPT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57200" y="4133088"/>
            <a:ext cx="594360" cy="438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FF8200"/>
                </a:solidFill>
                <a:latin typeface="Helvetica Neue"/>
              </a:rPr>
              <a:t>04</a:t>
            </a:r>
          </a:p>
        </p:txBody>
      </p:sp>
      <p:sp>
        <p:nvSpPr>
          <p:cNvPr id="21" name="Rectangle 20"/>
          <p:cNvSpPr/>
          <p:nvPr/>
        </p:nvSpPr>
        <p:spPr>
          <a:xfrm>
            <a:off x="1005840" y="4224528"/>
            <a:ext cx="32004" cy="274320"/>
          </a:xfrm>
          <a:prstGeom prst="rect">
            <a:avLst/>
          </a:prstGeom>
          <a:solidFill>
            <a:srgbClr val="FF82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1143000" y="4133088"/>
            <a:ext cx="3840480" cy="438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700" b="1" i="0">
                <a:solidFill>
                  <a:srgbClr val="1A1A1A"/>
                </a:solidFill>
                <a:latin typeface="Helvetica Neue"/>
              </a:rPr>
              <a:t>Live Demo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5212080" y="4133088"/>
            <a:ext cx="6675120" cy="438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0" i="1">
                <a:solidFill>
                  <a:srgbClr val="888888"/>
                </a:solidFill>
                <a:latin typeface="Helvetica Neue"/>
              </a:rPr>
              <a:t>Build a portfolio site with Claude Code + deploy it live with Vercel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457200" y="4846320"/>
            <a:ext cx="594360" cy="438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FF8200"/>
                </a:solidFill>
                <a:latin typeface="Helvetica Neue"/>
              </a:rPr>
              <a:t>05</a:t>
            </a:r>
          </a:p>
        </p:txBody>
      </p:sp>
      <p:sp>
        <p:nvSpPr>
          <p:cNvPr id="25" name="Rectangle 24"/>
          <p:cNvSpPr/>
          <p:nvPr/>
        </p:nvSpPr>
        <p:spPr>
          <a:xfrm>
            <a:off x="1005840" y="4937760"/>
            <a:ext cx="32004" cy="274320"/>
          </a:xfrm>
          <a:prstGeom prst="rect">
            <a:avLst/>
          </a:prstGeom>
          <a:solidFill>
            <a:srgbClr val="FF82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1143000" y="4846320"/>
            <a:ext cx="3840480" cy="438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700" b="1" i="0">
                <a:solidFill>
                  <a:srgbClr val="1A1A1A"/>
                </a:solidFill>
                <a:latin typeface="Helvetica Neue"/>
              </a:rPr>
              <a:t>Closing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5212080" y="4846320"/>
            <a:ext cx="6675120" cy="438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0" i="1">
                <a:solidFill>
                  <a:srgbClr val="888888"/>
                </a:solidFill>
                <a:latin typeface="Helvetica Neue"/>
              </a:rPr>
              <a:t>Vote on next week's topic, resources, social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6793992"/>
            <a:ext cx="12188952" cy="64008"/>
          </a:xfrm>
          <a:prstGeom prst="rect">
            <a:avLst/>
          </a:prstGeom>
          <a:solidFill>
            <a:srgbClr val="FF82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00584" cy="6858000"/>
          </a:xfrm>
          <a:prstGeom prst="rect">
            <a:avLst/>
          </a:prstGeom>
          <a:solidFill>
            <a:srgbClr val="FF82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329184"/>
            <a:ext cx="822960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1" i="0">
                <a:solidFill>
                  <a:srgbClr val="FF8200"/>
                </a:solidFill>
                <a:latin typeface="Helvetica Neue"/>
              </a:rPr>
              <a:t>MODEL COMPARISON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658368"/>
            <a:ext cx="1143000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600" b="1" i="0">
                <a:solidFill>
                  <a:srgbClr val="1A1A1A"/>
                </a:solidFill>
                <a:latin typeface="Helvetica Neue"/>
              </a:rPr>
              <a:t>How Do the Models Stack Up?</a:t>
            </a:r>
          </a:p>
        </p:txBody>
      </p:sp>
      <p:sp>
        <p:nvSpPr>
          <p:cNvPr id="6" name="Rectangle 5"/>
          <p:cNvSpPr/>
          <p:nvPr/>
        </p:nvSpPr>
        <p:spPr>
          <a:xfrm>
            <a:off x="457200" y="1499616"/>
            <a:ext cx="1005840" cy="36576"/>
          </a:xfrm>
          <a:prstGeom prst="rect">
            <a:avLst/>
          </a:prstGeom>
          <a:solidFill>
            <a:srgbClr val="FF82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457200" y="1737360"/>
            <a:ext cx="11430000" cy="4754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0">
                <a:solidFill>
                  <a:srgbClr val="1A1A1A"/>
                </a:solidFill>
                <a:latin typeface="Helvetica Neue"/>
              </a:rPr>
              <a:t>lmarena.ai ranks AI models using crowdsourced human preference -- real users vote on blind side-by-side responses.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" y="2231136"/>
            <a:ext cx="11430000" cy="4023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0" i="1">
                <a:solidFill>
                  <a:srgbClr val="888888"/>
                </a:solidFill>
                <a:latin typeface="Helvetica Neue"/>
              </a:rPr>
              <a:t>Higher Elo score = more people preferred that model's answers.  Updated live by the community.</a:t>
            </a:r>
          </a:p>
        </p:txBody>
      </p:sp>
      <p:sp>
        <p:nvSpPr>
          <p:cNvPr id="9" name="Rectangle 8"/>
          <p:cNvSpPr/>
          <p:nvPr/>
        </p:nvSpPr>
        <p:spPr>
          <a:xfrm>
            <a:off x="457200" y="2724912"/>
            <a:ext cx="11247120" cy="3429000"/>
          </a:xfrm>
          <a:prstGeom prst="rect">
            <a:avLst/>
          </a:prstGeom>
          <a:solidFill>
            <a:srgbClr val="F4F4F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ectangle 9"/>
          <p:cNvSpPr/>
          <p:nvPr/>
        </p:nvSpPr>
        <p:spPr>
          <a:xfrm>
            <a:off x="457200" y="2724912"/>
            <a:ext cx="11247120" cy="50292"/>
          </a:xfrm>
          <a:prstGeom prst="rect">
            <a:avLst/>
          </a:prstGeom>
          <a:solidFill>
            <a:srgbClr val="FF82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914400" y="4023360"/>
            <a:ext cx="10058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0" i="1">
                <a:solidFill>
                  <a:srgbClr val="888888"/>
                </a:solidFill>
                <a:latin typeface="Helvetica Neue"/>
              </a:rPr>
              <a:t>[ Replace with current screenshot from lmarena.ai -- Overall Leaderboard tab ]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6793992"/>
            <a:ext cx="12188952" cy="64008"/>
          </a:xfrm>
          <a:prstGeom prst="rect">
            <a:avLst/>
          </a:prstGeom>
          <a:solidFill>
            <a:srgbClr val="FF82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00584" cy="6858000"/>
          </a:xfrm>
          <a:prstGeom prst="rect">
            <a:avLst/>
          </a:prstGeom>
          <a:solidFill>
            <a:srgbClr val="FF82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329184"/>
            <a:ext cx="822960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1" i="0">
                <a:solidFill>
                  <a:srgbClr val="FF8200"/>
                </a:solidFill>
                <a:latin typeface="Helvetica Neue"/>
              </a:rPr>
              <a:t>AI NEWS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658368"/>
            <a:ext cx="1143000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800" b="1" i="0">
                <a:solidFill>
                  <a:srgbClr val="1A1A1A"/>
                </a:solidFill>
                <a:latin typeface="Helvetica Neue"/>
              </a:rPr>
              <a:t>What's New in AI</a:t>
            </a:r>
          </a:p>
        </p:txBody>
      </p:sp>
      <p:sp>
        <p:nvSpPr>
          <p:cNvPr id="6" name="Rectangle 5"/>
          <p:cNvSpPr/>
          <p:nvPr/>
        </p:nvSpPr>
        <p:spPr>
          <a:xfrm>
            <a:off x="457200" y="1499616"/>
            <a:ext cx="1005840" cy="36576"/>
          </a:xfrm>
          <a:prstGeom prst="rect">
            <a:avLst/>
          </a:prstGeom>
          <a:solidFill>
            <a:srgbClr val="FF82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457200" y="2148840"/>
            <a:ext cx="5577840" cy="2057400"/>
          </a:xfrm>
          <a:prstGeom prst="rect">
            <a:avLst/>
          </a:prstGeom>
          <a:solidFill>
            <a:srgbClr val="F4F4F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Rectangle 7"/>
          <p:cNvSpPr/>
          <p:nvPr/>
        </p:nvSpPr>
        <p:spPr>
          <a:xfrm>
            <a:off x="457200" y="2148840"/>
            <a:ext cx="5577840" cy="50292"/>
          </a:xfrm>
          <a:prstGeom prst="rect">
            <a:avLst/>
          </a:prstGeom>
          <a:solidFill>
            <a:srgbClr val="FF82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621792" y="2240280"/>
            <a:ext cx="5212080" cy="4206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 i="0">
                <a:solidFill>
                  <a:srgbClr val="1A1A1A"/>
                </a:solidFill>
                <a:latin typeface="Helvetica Neue"/>
              </a:rPr>
              <a:t>Google Releases Gemma 4 -- Open Weights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21792" y="2679192"/>
            <a:ext cx="5212080" cy="1371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888888"/>
                </a:solidFill>
                <a:latin typeface="Helvetica Neue"/>
              </a:rPr>
              <a:t>Google's most capable open model: 4 sizes (2B to 31B params), 256K context, vision + audio, 140+ languages. Now Apache 2.0 licensed -- anyone can use it commercially. The 31B ranks #3 among all open models.</a:t>
            </a:r>
          </a:p>
        </p:txBody>
      </p:sp>
      <p:sp>
        <p:nvSpPr>
          <p:cNvPr id="11" name="Rectangle 10"/>
          <p:cNvSpPr/>
          <p:nvPr/>
        </p:nvSpPr>
        <p:spPr>
          <a:xfrm>
            <a:off x="6355080" y="2148840"/>
            <a:ext cx="5577840" cy="2057400"/>
          </a:xfrm>
          <a:prstGeom prst="rect">
            <a:avLst/>
          </a:prstGeom>
          <a:solidFill>
            <a:srgbClr val="F4F4F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ectangle 11"/>
          <p:cNvSpPr/>
          <p:nvPr/>
        </p:nvSpPr>
        <p:spPr>
          <a:xfrm>
            <a:off x="6355080" y="2148840"/>
            <a:ext cx="5577840" cy="50292"/>
          </a:xfrm>
          <a:prstGeom prst="rect">
            <a:avLst/>
          </a:prstGeom>
          <a:solidFill>
            <a:srgbClr val="FF82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6519672" y="2240280"/>
            <a:ext cx="5212080" cy="4206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 i="0">
                <a:solidFill>
                  <a:srgbClr val="1A1A1A"/>
                </a:solidFill>
                <a:latin typeface="Helvetica Neue"/>
              </a:rPr>
              <a:t>OpenAI Closes $122B Round at $852B Valuation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519672" y="2679192"/>
            <a:ext cx="5212080" cy="1371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888888"/>
                </a:solidFill>
                <a:latin typeface="Helvetica Neue"/>
              </a:rPr>
              <a:t>The largest private fundraise in history. AI companies collectively raised $297B in Q1 2026 alone. OpenAI is also preparing for a potential IPO in Q4 2026 -- four senior execs stepped aside this week.</a:t>
            </a:r>
          </a:p>
        </p:txBody>
      </p:sp>
      <p:sp>
        <p:nvSpPr>
          <p:cNvPr id="15" name="Rectangle 14"/>
          <p:cNvSpPr/>
          <p:nvPr/>
        </p:nvSpPr>
        <p:spPr>
          <a:xfrm>
            <a:off x="457200" y="4434840"/>
            <a:ext cx="5577840" cy="2057400"/>
          </a:xfrm>
          <a:prstGeom prst="rect">
            <a:avLst/>
          </a:prstGeom>
          <a:solidFill>
            <a:srgbClr val="F4F4F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Rectangle 15"/>
          <p:cNvSpPr/>
          <p:nvPr/>
        </p:nvSpPr>
        <p:spPr>
          <a:xfrm>
            <a:off x="457200" y="4434840"/>
            <a:ext cx="5577840" cy="50292"/>
          </a:xfrm>
          <a:prstGeom prst="rect">
            <a:avLst/>
          </a:prstGeom>
          <a:solidFill>
            <a:srgbClr val="FF82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621792" y="4526280"/>
            <a:ext cx="5212080" cy="4206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 i="0">
                <a:solidFill>
                  <a:srgbClr val="1A1A1A"/>
                </a:solidFill>
                <a:latin typeface="Helvetica Neue"/>
              </a:rPr>
              <a:t>Anthropic's Rough Week -- Code &amp; File Leaks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21792" y="4965192"/>
            <a:ext cx="5212080" cy="1371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888888"/>
                </a:solidFill>
                <a:latin typeface="Helvetica Neue"/>
              </a:rPr>
              <a:t>Anthropic accidentally exposed ~3,000 internal files publicly, then shipped a Claude Code build that leaked 512K+ lines of source code. A reminder that even AI safety companies make mistakes -- and why security matters.</a:t>
            </a:r>
          </a:p>
        </p:txBody>
      </p:sp>
      <p:sp>
        <p:nvSpPr>
          <p:cNvPr id="19" name="Rectangle 18"/>
          <p:cNvSpPr/>
          <p:nvPr/>
        </p:nvSpPr>
        <p:spPr>
          <a:xfrm>
            <a:off x="6355080" y="4434840"/>
            <a:ext cx="5577840" cy="2057400"/>
          </a:xfrm>
          <a:prstGeom prst="rect">
            <a:avLst/>
          </a:prstGeom>
          <a:solidFill>
            <a:srgbClr val="F4F4F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Rectangle 19"/>
          <p:cNvSpPr/>
          <p:nvPr/>
        </p:nvSpPr>
        <p:spPr>
          <a:xfrm>
            <a:off x="6355080" y="4434840"/>
            <a:ext cx="5577840" cy="50292"/>
          </a:xfrm>
          <a:prstGeom prst="rect">
            <a:avLst/>
          </a:prstGeom>
          <a:solidFill>
            <a:srgbClr val="FF82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6519672" y="4526280"/>
            <a:ext cx="5212080" cy="4206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 i="0">
                <a:solidFill>
                  <a:srgbClr val="1A1A1A"/>
                </a:solidFill>
                <a:latin typeface="Helvetica Neue"/>
              </a:rPr>
              <a:t>Anthropic Passes OpenAI in Revenue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519672" y="4965192"/>
            <a:ext cx="5212080" cy="1371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888888"/>
                </a:solidFill>
                <a:latin typeface="Helvetica Neue"/>
              </a:rPr>
              <a:t>Anthropic hit $11.5B in annualized revenue in March -- surpassing OpenAI's last reported figures. An $11B jump in a single month. Claude usage is growing faster than any competitor, driven by Claude Code and enterprise adoption.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1A1A1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88952" cy="64008"/>
          </a:xfrm>
          <a:prstGeom prst="rect">
            <a:avLst/>
          </a:prstGeom>
          <a:solidFill>
            <a:srgbClr val="FF82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6793992"/>
            <a:ext cx="12188952" cy="64008"/>
          </a:xfrm>
          <a:prstGeom prst="rect">
            <a:avLst/>
          </a:prstGeom>
          <a:solidFill>
            <a:srgbClr val="FF82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548640" y="274320"/>
            <a:ext cx="914400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1" i="0">
                <a:solidFill>
                  <a:srgbClr val="FF8200"/>
                </a:solidFill>
                <a:latin typeface="Helvetica Neue"/>
              </a:rPr>
              <a:t>CLAUDE + CLAUDE CODE  --  WORKSHOP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48640" y="749808"/>
            <a:ext cx="10058400" cy="12801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4800" b="1" i="0">
                <a:solidFill>
                  <a:srgbClr val="FFFFFF"/>
                </a:solidFill>
                <a:latin typeface="Helvetica Neue"/>
              </a:rPr>
              <a:t>From Chat to Code
in One Tool</a:t>
            </a:r>
          </a:p>
        </p:txBody>
      </p:sp>
      <p:sp>
        <p:nvSpPr>
          <p:cNvPr id="7" name="Rectangle 6"/>
          <p:cNvSpPr/>
          <p:nvPr/>
        </p:nvSpPr>
        <p:spPr>
          <a:xfrm>
            <a:off x="548640" y="2286000"/>
            <a:ext cx="1828800" cy="54864"/>
          </a:xfrm>
          <a:prstGeom prst="rect">
            <a:avLst/>
          </a:prstGeom>
          <a:solidFill>
            <a:srgbClr val="FF82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548640" y="2468880"/>
            <a:ext cx="10972800" cy="4754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700" b="0" i="0">
                <a:solidFill>
                  <a:srgbClr val="888888"/>
                </a:solidFill>
                <a:latin typeface="Helvetica Neue"/>
              </a:rPr>
              <a:t>Last week: ChatGPT. This week: Claude -- Anthropic's model -- and Claude Code, which lets you build real projects.</a:t>
            </a:r>
          </a:p>
        </p:txBody>
      </p:sp>
      <p:sp>
        <p:nvSpPr>
          <p:cNvPr id="9" name="Rectangle 8"/>
          <p:cNvSpPr/>
          <p:nvPr/>
        </p:nvSpPr>
        <p:spPr>
          <a:xfrm>
            <a:off x="548640" y="3108960"/>
            <a:ext cx="3520440" cy="2194560"/>
          </a:xfrm>
          <a:prstGeom prst="rect">
            <a:avLst/>
          </a:prstGeom>
          <a:solidFill>
            <a:srgbClr val="24242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ectangle 9"/>
          <p:cNvSpPr/>
          <p:nvPr/>
        </p:nvSpPr>
        <p:spPr>
          <a:xfrm>
            <a:off x="548640" y="3108960"/>
            <a:ext cx="3520440" cy="50292"/>
          </a:xfrm>
          <a:prstGeom prst="rect">
            <a:avLst/>
          </a:prstGeom>
          <a:solidFill>
            <a:srgbClr val="FF82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731520" y="3182112"/>
            <a:ext cx="320040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700" b="1" i="0">
                <a:solidFill>
                  <a:srgbClr val="FF8200"/>
                </a:solidFill>
                <a:latin typeface="Helvetica Neue"/>
              </a:rPr>
              <a:t>Free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31520" y="3639312"/>
            <a:ext cx="3200400" cy="11887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888888"/>
                </a:solidFill>
                <a:latin typeface="Helvetica Neue"/>
              </a:rPr>
              <a:t>Claude Sonnet (latest model)
Projects with file uploads
Limited messages per day
Great starting point</a:t>
            </a:r>
          </a:p>
        </p:txBody>
      </p:sp>
      <p:sp>
        <p:nvSpPr>
          <p:cNvPr id="13" name="Rectangle 12"/>
          <p:cNvSpPr/>
          <p:nvPr/>
        </p:nvSpPr>
        <p:spPr>
          <a:xfrm>
            <a:off x="4297679" y="3108960"/>
            <a:ext cx="3520440" cy="2194560"/>
          </a:xfrm>
          <a:prstGeom prst="rect">
            <a:avLst/>
          </a:prstGeom>
          <a:solidFill>
            <a:srgbClr val="24242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4297679" y="3108960"/>
            <a:ext cx="3520440" cy="50292"/>
          </a:xfrm>
          <a:prstGeom prst="rect">
            <a:avLst/>
          </a:prstGeom>
          <a:solidFill>
            <a:srgbClr val="FF82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4480559" y="3182112"/>
            <a:ext cx="320040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700" b="1" i="0">
                <a:solidFill>
                  <a:srgbClr val="FF8200"/>
                </a:solidFill>
                <a:latin typeface="Helvetica Neue"/>
              </a:rPr>
              <a:t>Pro  --  $20/mo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480559" y="3639312"/>
            <a:ext cx="3200400" cy="11887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888888"/>
                </a:solidFill>
                <a:latin typeface="Helvetica Neue"/>
              </a:rPr>
              <a:t>Claude Opus (most capable)
Claude Code access
Extended thinking
~$60-80 of API value/mo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480559" y="4919472"/>
            <a:ext cx="32004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1" i="1">
                <a:solidFill>
                  <a:srgbClr val="FF8200"/>
                </a:solidFill>
                <a:latin typeface="Helvetica Neue"/>
              </a:rPr>
              <a:t>Most students should start here</a:t>
            </a:r>
          </a:p>
        </p:txBody>
      </p:sp>
      <p:sp>
        <p:nvSpPr>
          <p:cNvPr id="18" name="Rectangle 17"/>
          <p:cNvSpPr/>
          <p:nvPr/>
        </p:nvSpPr>
        <p:spPr>
          <a:xfrm>
            <a:off x="8046718" y="3108960"/>
            <a:ext cx="3520440" cy="2194560"/>
          </a:xfrm>
          <a:prstGeom prst="rect">
            <a:avLst/>
          </a:prstGeom>
          <a:solidFill>
            <a:srgbClr val="24242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Rectangle 18"/>
          <p:cNvSpPr/>
          <p:nvPr/>
        </p:nvSpPr>
        <p:spPr>
          <a:xfrm>
            <a:off x="8046718" y="3108960"/>
            <a:ext cx="3520440" cy="50292"/>
          </a:xfrm>
          <a:prstGeom prst="rect">
            <a:avLst/>
          </a:prstGeom>
          <a:solidFill>
            <a:srgbClr val="FF82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8229598" y="3182112"/>
            <a:ext cx="320040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700" b="1" i="0">
                <a:solidFill>
                  <a:srgbClr val="FF8200"/>
                </a:solidFill>
                <a:latin typeface="Helvetica Neue"/>
              </a:rPr>
              <a:t>Max  --  $100/mo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8229598" y="3639312"/>
            <a:ext cx="3200400" cy="11887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888888"/>
                </a:solidFill>
                <a:latin typeface="Helvetica Neue"/>
              </a:rPr>
              <a:t>5x Pro usage limits
Priority during peak times
~$300-400 of API value/mo
For heavy daily builders</a:t>
            </a:r>
          </a:p>
        </p:txBody>
      </p:sp>
      <p:sp>
        <p:nvSpPr>
          <p:cNvPr id="22" name="Rectangle 21"/>
          <p:cNvSpPr/>
          <p:nvPr/>
        </p:nvSpPr>
        <p:spPr>
          <a:xfrm>
            <a:off x="548640" y="5440680"/>
            <a:ext cx="11064240" cy="438912"/>
          </a:xfrm>
          <a:prstGeom prst="rect">
            <a:avLst/>
          </a:prstGeom>
          <a:solidFill>
            <a:srgbClr val="FFF0E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Rectangle 22"/>
          <p:cNvSpPr/>
          <p:nvPr/>
        </p:nvSpPr>
        <p:spPr>
          <a:xfrm>
            <a:off x="548640" y="5440680"/>
            <a:ext cx="50292" cy="438912"/>
          </a:xfrm>
          <a:prstGeom prst="rect">
            <a:avLst/>
          </a:prstGeom>
          <a:solidFill>
            <a:srgbClr val="FF82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713232" y="5486400"/>
            <a:ext cx="1078992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1">
                <a:solidFill>
                  <a:srgbClr val="1A1A1A"/>
                </a:solidFill>
                <a:latin typeface="Helvetica Neue"/>
              </a:rPr>
              <a:t>Why this matters:  AI companies are heavily subsidizing subscriptions right now. A Pro user gets $60-80 worth of compute for $20.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548640" y="6016752"/>
            <a:ext cx="32004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FFFFFF"/>
                </a:solidFill>
                <a:latin typeface="Helvetica Neue"/>
              </a:rPr>
              <a:t>Today's topics:</a:t>
            </a:r>
          </a:p>
        </p:txBody>
      </p:sp>
      <p:sp>
        <p:nvSpPr>
          <p:cNvPr id="26" name="Rectangle 25"/>
          <p:cNvSpPr/>
          <p:nvPr/>
        </p:nvSpPr>
        <p:spPr>
          <a:xfrm>
            <a:off x="548640" y="6355080"/>
            <a:ext cx="2651760" cy="384048"/>
          </a:xfrm>
          <a:prstGeom prst="rect">
            <a:avLst/>
          </a:prstGeom>
          <a:solidFill>
            <a:srgbClr val="FF82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548640" y="6355080"/>
            <a:ext cx="265176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1" i="0">
                <a:solidFill>
                  <a:srgbClr val="FFFFFF"/>
                </a:solidFill>
                <a:latin typeface="Helvetica Neue"/>
              </a:rPr>
              <a:t>Projects</a:t>
            </a:r>
          </a:p>
        </p:txBody>
      </p:sp>
      <p:sp>
        <p:nvSpPr>
          <p:cNvPr id="28" name="Rectangle 27"/>
          <p:cNvSpPr/>
          <p:nvPr/>
        </p:nvSpPr>
        <p:spPr>
          <a:xfrm>
            <a:off x="3337560" y="6355080"/>
            <a:ext cx="2651760" cy="384048"/>
          </a:xfrm>
          <a:prstGeom prst="rect">
            <a:avLst/>
          </a:prstGeom>
          <a:solidFill>
            <a:srgbClr val="FF82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TextBox 28"/>
          <p:cNvSpPr txBox="1"/>
          <p:nvPr/>
        </p:nvSpPr>
        <p:spPr>
          <a:xfrm>
            <a:off x="3337560" y="6355080"/>
            <a:ext cx="265176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1" i="0">
                <a:solidFill>
                  <a:srgbClr val="FFFFFF"/>
                </a:solidFill>
                <a:latin typeface="Helvetica Neue"/>
              </a:rPr>
              <a:t>MCP (Connectors)</a:t>
            </a:r>
          </a:p>
        </p:txBody>
      </p:sp>
      <p:sp>
        <p:nvSpPr>
          <p:cNvPr id="30" name="Rectangle 29"/>
          <p:cNvSpPr/>
          <p:nvPr/>
        </p:nvSpPr>
        <p:spPr>
          <a:xfrm>
            <a:off x="6126480" y="6355080"/>
            <a:ext cx="2651760" cy="384048"/>
          </a:xfrm>
          <a:prstGeom prst="rect">
            <a:avLst/>
          </a:prstGeom>
          <a:solidFill>
            <a:srgbClr val="FF82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TextBox 30"/>
          <p:cNvSpPr txBox="1"/>
          <p:nvPr/>
        </p:nvSpPr>
        <p:spPr>
          <a:xfrm>
            <a:off x="6126480" y="6355080"/>
            <a:ext cx="265176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1" i="0">
                <a:solidFill>
                  <a:srgbClr val="FFFFFF"/>
                </a:solidFill>
                <a:latin typeface="Helvetica Neue"/>
              </a:rPr>
              <a:t>Claude Code</a:t>
            </a:r>
          </a:p>
        </p:txBody>
      </p:sp>
      <p:sp>
        <p:nvSpPr>
          <p:cNvPr id="32" name="Rectangle 31"/>
          <p:cNvSpPr/>
          <p:nvPr/>
        </p:nvSpPr>
        <p:spPr>
          <a:xfrm>
            <a:off x="8915400" y="6355080"/>
            <a:ext cx="2651760" cy="384048"/>
          </a:xfrm>
          <a:prstGeom prst="rect">
            <a:avLst/>
          </a:prstGeom>
          <a:solidFill>
            <a:srgbClr val="FF82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TextBox 32"/>
          <p:cNvSpPr txBox="1"/>
          <p:nvPr/>
        </p:nvSpPr>
        <p:spPr>
          <a:xfrm>
            <a:off x="8915400" y="6355080"/>
            <a:ext cx="265176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1" i="0">
                <a:solidFill>
                  <a:srgbClr val="FFFFFF"/>
                </a:solidFill>
                <a:latin typeface="Helvetica Neue"/>
              </a:rPr>
              <a:t>Live Demo + Deploy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6793992"/>
            <a:ext cx="12188952" cy="64008"/>
          </a:xfrm>
          <a:prstGeom prst="rect">
            <a:avLst/>
          </a:prstGeom>
          <a:solidFill>
            <a:srgbClr val="FF82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00584" cy="6858000"/>
          </a:xfrm>
          <a:prstGeom prst="rect">
            <a:avLst/>
          </a:prstGeom>
          <a:solidFill>
            <a:srgbClr val="FF82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329184"/>
            <a:ext cx="822960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1" i="0">
                <a:solidFill>
                  <a:srgbClr val="FF8200"/>
                </a:solidFill>
                <a:latin typeface="Helvetica Neue"/>
              </a:rPr>
              <a:t>BEFORE THE DEMO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658368"/>
            <a:ext cx="1097280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800" b="1" i="0">
                <a:solidFill>
                  <a:srgbClr val="1A1A1A"/>
                </a:solidFill>
                <a:latin typeface="Helvetica Neue"/>
              </a:rPr>
              <a:t>Concepts You'll Need</a:t>
            </a:r>
          </a:p>
        </p:txBody>
      </p:sp>
      <p:sp>
        <p:nvSpPr>
          <p:cNvPr id="6" name="Rectangle 5"/>
          <p:cNvSpPr/>
          <p:nvPr/>
        </p:nvSpPr>
        <p:spPr>
          <a:xfrm>
            <a:off x="457200" y="1481328"/>
            <a:ext cx="1280160" cy="36576"/>
          </a:xfrm>
          <a:prstGeom prst="rect">
            <a:avLst/>
          </a:prstGeom>
          <a:solidFill>
            <a:srgbClr val="FF82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457200" y="1627632"/>
            <a:ext cx="11430000" cy="4206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0" i="1">
                <a:solidFill>
                  <a:srgbClr val="888888"/>
                </a:solidFill>
                <a:latin typeface="Helvetica Neue"/>
              </a:rPr>
              <a:t>A few terms that will help you follow along today and use these tools on your own.</a:t>
            </a:r>
          </a:p>
        </p:txBody>
      </p:sp>
      <p:sp>
        <p:nvSpPr>
          <p:cNvPr id="8" name="Rectangle 7"/>
          <p:cNvSpPr/>
          <p:nvPr/>
        </p:nvSpPr>
        <p:spPr>
          <a:xfrm>
            <a:off x="457200" y="2194560"/>
            <a:ext cx="2011680" cy="658368"/>
          </a:xfrm>
          <a:prstGeom prst="rect">
            <a:avLst/>
          </a:prstGeom>
          <a:solidFill>
            <a:srgbClr val="F4F4F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Rectangle 8"/>
          <p:cNvSpPr/>
          <p:nvPr/>
        </p:nvSpPr>
        <p:spPr>
          <a:xfrm>
            <a:off x="457200" y="2194560"/>
            <a:ext cx="50292" cy="658368"/>
          </a:xfrm>
          <a:prstGeom prst="rect">
            <a:avLst/>
          </a:prstGeom>
          <a:solidFill>
            <a:srgbClr val="FF82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566928" y="2322576"/>
            <a:ext cx="1828800" cy="4023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1" i="0">
                <a:solidFill>
                  <a:srgbClr val="FF8200"/>
                </a:solidFill>
                <a:latin typeface="Helvetica Neue"/>
              </a:rPr>
              <a:t>Tokens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651760" y="2267712"/>
            <a:ext cx="9144000" cy="5303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1A1A1A"/>
                </a:solidFill>
                <a:latin typeface="Helvetica Neue"/>
              </a:rPr>
              <a:t>AI doesn't read words -- it reads tokens. A token is roughly 3/4 of a word. "University of Tennessee" = about 4 tokens. Every input and output costs tokens.</a:t>
            </a:r>
          </a:p>
        </p:txBody>
      </p:sp>
      <p:sp>
        <p:nvSpPr>
          <p:cNvPr id="12" name="Rectangle 11"/>
          <p:cNvSpPr/>
          <p:nvPr/>
        </p:nvSpPr>
        <p:spPr>
          <a:xfrm>
            <a:off x="457200" y="2944368"/>
            <a:ext cx="2011680" cy="658368"/>
          </a:xfrm>
          <a:prstGeom prst="rect">
            <a:avLst/>
          </a:prstGeom>
          <a:solidFill>
            <a:srgbClr val="F4F4F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Rectangle 12"/>
          <p:cNvSpPr/>
          <p:nvPr/>
        </p:nvSpPr>
        <p:spPr>
          <a:xfrm>
            <a:off x="457200" y="2944368"/>
            <a:ext cx="50292" cy="658368"/>
          </a:xfrm>
          <a:prstGeom prst="rect">
            <a:avLst/>
          </a:prstGeom>
          <a:solidFill>
            <a:srgbClr val="FF82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566928" y="3072384"/>
            <a:ext cx="1828800" cy="4023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1" i="0">
                <a:solidFill>
                  <a:srgbClr val="FF8200"/>
                </a:solidFill>
                <a:latin typeface="Helvetica Neue"/>
              </a:rPr>
              <a:t>Context Window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651760" y="3017520"/>
            <a:ext cx="9144000" cy="5303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1A1A1A"/>
                </a:solidFill>
                <a:latin typeface="Helvetica Neue"/>
              </a:rPr>
              <a:t>How much text the AI can see at once -- its short-term memory. Most top models now support 1M+ tokens. Bigger = handles longer documents.</a:t>
            </a:r>
          </a:p>
        </p:txBody>
      </p:sp>
      <p:sp>
        <p:nvSpPr>
          <p:cNvPr id="16" name="Rectangle 15"/>
          <p:cNvSpPr/>
          <p:nvPr/>
        </p:nvSpPr>
        <p:spPr>
          <a:xfrm>
            <a:off x="457200" y="3694176"/>
            <a:ext cx="2011680" cy="658368"/>
          </a:xfrm>
          <a:prstGeom prst="rect">
            <a:avLst/>
          </a:prstGeom>
          <a:solidFill>
            <a:srgbClr val="F4F4F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Rectangle 16"/>
          <p:cNvSpPr/>
          <p:nvPr/>
        </p:nvSpPr>
        <p:spPr>
          <a:xfrm>
            <a:off x="457200" y="3694176"/>
            <a:ext cx="50292" cy="658368"/>
          </a:xfrm>
          <a:prstGeom prst="rect">
            <a:avLst/>
          </a:prstGeom>
          <a:solidFill>
            <a:srgbClr val="FF82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566928" y="3822192"/>
            <a:ext cx="1828800" cy="4023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1" i="0">
                <a:solidFill>
                  <a:srgbClr val="FF8200"/>
                </a:solidFill>
                <a:latin typeface="Helvetica Neue"/>
              </a:rPr>
              <a:t>Prompt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2651760" y="3767328"/>
            <a:ext cx="9144000" cy="5303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1A1A1A"/>
                </a:solidFill>
                <a:latin typeface="Helvetica Neue"/>
              </a:rPr>
              <a:t>What you type to the AI. Better prompts = better output. Last week's rules still apply: be specific, give context, assign a role.</a:t>
            </a:r>
          </a:p>
        </p:txBody>
      </p:sp>
      <p:sp>
        <p:nvSpPr>
          <p:cNvPr id="20" name="Rectangle 19"/>
          <p:cNvSpPr/>
          <p:nvPr/>
        </p:nvSpPr>
        <p:spPr>
          <a:xfrm>
            <a:off x="457200" y="4443984"/>
            <a:ext cx="2011680" cy="658368"/>
          </a:xfrm>
          <a:prstGeom prst="rect">
            <a:avLst/>
          </a:prstGeom>
          <a:solidFill>
            <a:srgbClr val="F4F4F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ectangle 20"/>
          <p:cNvSpPr/>
          <p:nvPr/>
        </p:nvSpPr>
        <p:spPr>
          <a:xfrm>
            <a:off x="457200" y="4443984"/>
            <a:ext cx="50292" cy="658368"/>
          </a:xfrm>
          <a:prstGeom prst="rect">
            <a:avLst/>
          </a:prstGeom>
          <a:solidFill>
            <a:srgbClr val="FF82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566928" y="4572000"/>
            <a:ext cx="1828800" cy="4023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1" i="0">
                <a:solidFill>
                  <a:srgbClr val="FF8200"/>
                </a:solidFill>
                <a:latin typeface="Helvetica Neue"/>
              </a:rPr>
              <a:t>Model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2651760" y="4517136"/>
            <a:ext cx="9144000" cy="5303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1A1A1A"/>
                </a:solidFill>
                <a:latin typeface="Helvetica Neue"/>
              </a:rPr>
              <a:t>The brain behind the AI. GPT-4o, Claude Sonnet, Gemini -- different models from different companies, each with different strengths. You pick which one to use.</a:t>
            </a:r>
          </a:p>
        </p:txBody>
      </p:sp>
      <p:sp>
        <p:nvSpPr>
          <p:cNvPr id="24" name="Rectangle 23"/>
          <p:cNvSpPr/>
          <p:nvPr/>
        </p:nvSpPr>
        <p:spPr>
          <a:xfrm>
            <a:off x="457200" y="5193792"/>
            <a:ext cx="2011680" cy="658368"/>
          </a:xfrm>
          <a:prstGeom prst="rect">
            <a:avLst/>
          </a:prstGeom>
          <a:solidFill>
            <a:srgbClr val="F4F4F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Rectangle 24"/>
          <p:cNvSpPr/>
          <p:nvPr/>
        </p:nvSpPr>
        <p:spPr>
          <a:xfrm>
            <a:off x="457200" y="5193792"/>
            <a:ext cx="50292" cy="658368"/>
          </a:xfrm>
          <a:prstGeom prst="rect">
            <a:avLst/>
          </a:prstGeom>
          <a:solidFill>
            <a:srgbClr val="FF82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566928" y="5321808"/>
            <a:ext cx="1828800" cy="4023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1" i="0">
                <a:solidFill>
                  <a:srgbClr val="FF8200"/>
                </a:solidFill>
                <a:latin typeface="Helvetica Neue"/>
              </a:rPr>
              <a:t>Agent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2651760" y="5266944"/>
            <a:ext cx="9144000" cy="5303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1A1A1A"/>
                </a:solidFill>
                <a:latin typeface="Helvetica Neue"/>
              </a:rPr>
              <a:t>An AI that takes actions, not just chats. Claude Code is an agent -- it creates files, runs code, and iterates on its own work. That's what makes the demo possible.</a:t>
            </a:r>
          </a:p>
        </p:txBody>
      </p:sp>
      <p:sp>
        <p:nvSpPr>
          <p:cNvPr id="28" name="Rectangle 27"/>
          <p:cNvSpPr/>
          <p:nvPr/>
        </p:nvSpPr>
        <p:spPr>
          <a:xfrm>
            <a:off x="457200" y="5943600"/>
            <a:ext cx="2011680" cy="658368"/>
          </a:xfrm>
          <a:prstGeom prst="rect">
            <a:avLst/>
          </a:prstGeom>
          <a:solidFill>
            <a:srgbClr val="F4F4F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Rectangle 28"/>
          <p:cNvSpPr/>
          <p:nvPr/>
        </p:nvSpPr>
        <p:spPr>
          <a:xfrm>
            <a:off x="457200" y="5943600"/>
            <a:ext cx="50292" cy="658368"/>
          </a:xfrm>
          <a:prstGeom prst="rect">
            <a:avLst/>
          </a:prstGeom>
          <a:solidFill>
            <a:srgbClr val="FF82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TextBox 29"/>
          <p:cNvSpPr txBox="1"/>
          <p:nvPr/>
        </p:nvSpPr>
        <p:spPr>
          <a:xfrm>
            <a:off x="566928" y="6071616"/>
            <a:ext cx="1828800" cy="4023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1" i="0">
                <a:solidFill>
                  <a:srgbClr val="FF8200"/>
                </a:solidFill>
                <a:latin typeface="Helvetica Neue"/>
              </a:rPr>
              <a:t>Deploy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2651760" y="6016752"/>
            <a:ext cx="9144000" cy="5303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1A1A1A"/>
                </a:solidFill>
                <a:latin typeface="Helvetica Neue"/>
              </a:rPr>
              <a:t>Putting your project on the internet so anyone can see it. We'll use Vercel (free) to deploy the portfolio site live during the demo.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6793992"/>
            <a:ext cx="12188952" cy="64008"/>
          </a:xfrm>
          <a:prstGeom prst="rect">
            <a:avLst/>
          </a:prstGeom>
          <a:solidFill>
            <a:srgbClr val="FF82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00584" cy="6858000"/>
          </a:xfrm>
          <a:prstGeom prst="rect">
            <a:avLst/>
          </a:prstGeom>
          <a:solidFill>
            <a:srgbClr val="FF82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329184"/>
            <a:ext cx="822960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1" i="0">
                <a:solidFill>
                  <a:srgbClr val="FF8200"/>
                </a:solidFill>
                <a:latin typeface="Helvetica Neue"/>
              </a:rPr>
              <a:t>CLAUDE + CLAUDE CODE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658368"/>
            <a:ext cx="1097280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800" b="1" i="0">
                <a:solidFill>
                  <a:srgbClr val="1A1A1A"/>
                </a:solidFill>
                <a:latin typeface="Helvetica Neue"/>
              </a:rPr>
              <a:t>Projects</a:t>
            </a:r>
          </a:p>
        </p:txBody>
      </p:sp>
      <p:sp>
        <p:nvSpPr>
          <p:cNvPr id="6" name="Rectangle 5"/>
          <p:cNvSpPr/>
          <p:nvPr/>
        </p:nvSpPr>
        <p:spPr>
          <a:xfrm>
            <a:off x="457200" y="1481328"/>
            <a:ext cx="1280160" cy="36576"/>
          </a:xfrm>
          <a:prstGeom prst="rect">
            <a:avLst/>
          </a:prstGeom>
          <a:solidFill>
            <a:srgbClr val="FF82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457200" y="1828800"/>
            <a:ext cx="50292" cy="274320"/>
          </a:xfrm>
          <a:prstGeom prst="rect">
            <a:avLst/>
          </a:prstGeom>
          <a:solidFill>
            <a:srgbClr val="FF82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658368" y="1737360"/>
            <a:ext cx="10789920" cy="4754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900" b="0" i="0">
                <a:solidFill>
                  <a:srgbClr val="1A1A1A"/>
                </a:solidFill>
                <a:latin typeface="Helvetica Neue"/>
              </a:rPr>
              <a:t>Same concept as ChatGPT Projects -- a workspace with its own instructions and files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68680" y="2267712"/>
            <a:ext cx="10515600" cy="4023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0" i="1">
                <a:solidFill>
                  <a:srgbClr val="888888"/>
                </a:solidFill>
                <a:latin typeface="Helvetica Neue"/>
              </a:rPr>
              <a:t>-&gt;  Where: Claude sidebar -&gt; New Project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68680" y="2670048"/>
            <a:ext cx="10515600" cy="4023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0" i="1">
                <a:solidFill>
                  <a:srgbClr val="888888"/>
                </a:solidFill>
                <a:latin typeface="Helvetica Neue"/>
              </a:rPr>
              <a:t>-&gt;  Upload syllabi, notes, past exams -- Claude references them in every chat inside that project</a:t>
            </a:r>
          </a:p>
        </p:txBody>
      </p:sp>
      <p:sp>
        <p:nvSpPr>
          <p:cNvPr id="11" name="Rectangle 10"/>
          <p:cNvSpPr/>
          <p:nvPr/>
        </p:nvSpPr>
        <p:spPr>
          <a:xfrm>
            <a:off x="457200" y="3163824"/>
            <a:ext cx="50292" cy="274320"/>
          </a:xfrm>
          <a:prstGeom prst="rect">
            <a:avLst/>
          </a:prstGeom>
          <a:solidFill>
            <a:srgbClr val="FF82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658368" y="3072384"/>
            <a:ext cx="10789920" cy="4754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900" b="0" i="0">
                <a:solidFill>
                  <a:srgbClr val="1A1A1A"/>
                </a:solidFill>
                <a:latin typeface="Helvetica Neue"/>
              </a:rPr>
              <a:t>Key difference: Claude's context window is 1 million tokens -- ChatGPT models also support 1M+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868680" y="3602736"/>
            <a:ext cx="10515600" cy="4023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0" i="1">
                <a:solidFill>
                  <a:srgbClr val="888888"/>
                </a:solidFill>
                <a:latin typeface="Helvetica Neue"/>
              </a:rPr>
              <a:t>-&gt;  Both can handle extremely long documents -- entire textbooks, full codebases -- without losing track</a:t>
            </a:r>
          </a:p>
        </p:txBody>
      </p:sp>
      <p:sp>
        <p:nvSpPr>
          <p:cNvPr id="14" name="Rectangle 13"/>
          <p:cNvSpPr/>
          <p:nvPr/>
        </p:nvSpPr>
        <p:spPr>
          <a:xfrm>
            <a:off x="457200" y="4096512"/>
            <a:ext cx="50292" cy="274320"/>
          </a:xfrm>
          <a:prstGeom prst="rect">
            <a:avLst/>
          </a:prstGeom>
          <a:solidFill>
            <a:srgbClr val="FF82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658368" y="4005072"/>
            <a:ext cx="10789920" cy="4754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900" b="0" i="0">
                <a:solidFill>
                  <a:srgbClr val="1A1A1A"/>
                </a:solidFill>
                <a:latin typeface="Helvetica Neue"/>
              </a:rPr>
              <a:t>If you set up Projects in ChatGPT last week, you already know the workflow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868680" y="4535424"/>
            <a:ext cx="10515600" cy="4023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0" i="1">
                <a:solidFill>
                  <a:srgbClr val="888888"/>
                </a:solidFill>
                <a:latin typeface="Helvetica Neue"/>
              </a:rPr>
              <a:t>-&gt;  Same idea, different model behind it -- try both and see which gives better answers for your use case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6793992"/>
            <a:ext cx="12188952" cy="64008"/>
          </a:xfrm>
          <a:prstGeom prst="rect">
            <a:avLst/>
          </a:prstGeom>
          <a:solidFill>
            <a:srgbClr val="FF82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00584" cy="6858000"/>
          </a:xfrm>
          <a:prstGeom prst="rect">
            <a:avLst/>
          </a:prstGeom>
          <a:solidFill>
            <a:srgbClr val="FF82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329184"/>
            <a:ext cx="822960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1" i="0">
                <a:solidFill>
                  <a:srgbClr val="FF8200"/>
                </a:solidFill>
                <a:latin typeface="Helvetica Neue"/>
              </a:rPr>
              <a:t>CLAUDE + CLAUDE CODE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658368"/>
            <a:ext cx="1097280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800" b="1" i="0">
                <a:solidFill>
                  <a:srgbClr val="1A1A1A"/>
                </a:solidFill>
                <a:latin typeface="Helvetica Neue"/>
              </a:rPr>
              <a:t>Switching to Claude</a:t>
            </a:r>
          </a:p>
        </p:txBody>
      </p:sp>
      <p:sp>
        <p:nvSpPr>
          <p:cNvPr id="6" name="Rectangle 5"/>
          <p:cNvSpPr/>
          <p:nvPr/>
        </p:nvSpPr>
        <p:spPr>
          <a:xfrm>
            <a:off x="457200" y="1481328"/>
            <a:ext cx="1280160" cy="36576"/>
          </a:xfrm>
          <a:prstGeom prst="rect">
            <a:avLst/>
          </a:prstGeom>
          <a:solidFill>
            <a:srgbClr val="FF82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457200" y="1627632"/>
            <a:ext cx="11430000" cy="4206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0" i="1">
                <a:solidFill>
                  <a:srgbClr val="888888"/>
                </a:solidFill>
                <a:latin typeface="Helvetica Neue"/>
              </a:rPr>
              <a:t>Already have context, memory, and preferences built up in ChatGPT? You don't have to start from scratch.</a:t>
            </a:r>
          </a:p>
        </p:txBody>
      </p:sp>
      <p:sp>
        <p:nvSpPr>
          <p:cNvPr id="8" name="Rectangle 7"/>
          <p:cNvSpPr/>
          <p:nvPr/>
        </p:nvSpPr>
        <p:spPr>
          <a:xfrm>
            <a:off x="457200" y="2286000"/>
            <a:ext cx="11247120" cy="1828800"/>
          </a:xfrm>
          <a:prstGeom prst="rect">
            <a:avLst/>
          </a:prstGeom>
          <a:solidFill>
            <a:srgbClr val="F4F4F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Rectangle 8"/>
          <p:cNvSpPr/>
          <p:nvPr/>
        </p:nvSpPr>
        <p:spPr>
          <a:xfrm>
            <a:off x="457200" y="2286000"/>
            <a:ext cx="11247120" cy="50292"/>
          </a:xfrm>
          <a:prstGeom prst="rect">
            <a:avLst/>
          </a:prstGeom>
          <a:solidFill>
            <a:srgbClr val="FF82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58368" y="2423160"/>
            <a:ext cx="10789920" cy="4754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000" b="1" i="0">
                <a:solidFill>
                  <a:srgbClr val="FF8200"/>
                </a:solidFill>
                <a:latin typeface="Helvetica Neue"/>
              </a:rPr>
              <a:t>Import Memory from Other AI Providers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58368" y="2944368"/>
            <a:ext cx="10789920" cy="6583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0">
                <a:solidFill>
                  <a:srgbClr val="1A1A1A"/>
                </a:solidFill>
                <a:latin typeface="Helvetica Neue"/>
              </a:rPr>
              <a:t>Claude gives you a prompt to paste into your other AI (like ChatGPT) that exports your memory and preferences -- then you paste the result back into Claude and it knows who you are.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58368" y="3520440"/>
            <a:ext cx="1078992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 i="0">
                <a:solidFill>
                  <a:srgbClr val="1A1A1A"/>
                </a:solidFill>
                <a:latin typeface="Helvetica Neue"/>
              </a:rPr>
              <a:t>Where:  Settings -&gt; Profile -&gt; Import Memory</a:t>
            </a:r>
          </a:p>
        </p:txBody>
      </p:sp>
      <p:sp>
        <p:nvSpPr>
          <p:cNvPr id="13" name="Rectangle 12"/>
          <p:cNvSpPr/>
          <p:nvPr/>
        </p:nvSpPr>
        <p:spPr>
          <a:xfrm>
            <a:off x="658368" y="4343400"/>
            <a:ext cx="365760" cy="365760"/>
          </a:xfrm>
          <a:prstGeom prst="rect">
            <a:avLst/>
          </a:prstGeom>
          <a:solidFill>
            <a:srgbClr val="FF82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658368" y="4343400"/>
            <a:ext cx="36576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1" i="0">
                <a:solidFill>
                  <a:srgbClr val="FFFFFF"/>
                </a:solidFill>
                <a:latin typeface="Helvetica Neue"/>
              </a:rPr>
              <a:t>1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88720" y="4343400"/>
            <a:ext cx="1024128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0" i="0">
                <a:solidFill>
                  <a:srgbClr val="1A1A1A"/>
                </a:solidFill>
                <a:latin typeface="Helvetica Neue"/>
              </a:rPr>
              <a:t>Open Claude Settings -&gt; Profile -&gt; Import Memory</a:t>
            </a:r>
          </a:p>
        </p:txBody>
      </p:sp>
      <p:sp>
        <p:nvSpPr>
          <p:cNvPr id="16" name="Rectangle 15"/>
          <p:cNvSpPr/>
          <p:nvPr/>
        </p:nvSpPr>
        <p:spPr>
          <a:xfrm>
            <a:off x="658368" y="4782312"/>
            <a:ext cx="365760" cy="365760"/>
          </a:xfrm>
          <a:prstGeom prst="rect">
            <a:avLst/>
          </a:prstGeom>
          <a:solidFill>
            <a:srgbClr val="FF82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658368" y="4782312"/>
            <a:ext cx="36576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1" i="0">
                <a:solidFill>
                  <a:srgbClr val="FFFFFF"/>
                </a:solidFill>
                <a:latin typeface="Helvetica Neue"/>
              </a:rPr>
              <a:t>2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88720" y="4782312"/>
            <a:ext cx="1024128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0" i="0">
                <a:solidFill>
                  <a:srgbClr val="1A1A1A"/>
                </a:solidFill>
                <a:latin typeface="Helvetica Neue"/>
              </a:rPr>
              <a:t>Claude gives you a prompt -- copy it</a:t>
            </a:r>
          </a:p>
        </p:txBody>
      </p:sp>
      <p:sp>
        <p:nvSpPr>
          <p:cNvPr id="19" name="Rectangle 18"/>
          <p:cNvSpPr/>
          <p:nvPr/>
        </p:nvSpPr>
        <p:spPr>
          <a:xfrm>
            <a:off x="658368" y="5221224"/>
            <a:ext cx="365760" cy="365760"/>
          </a:xfrm>
          <a:prstGeom prst="rect">
            <a:avLst/>
          </a:prstGeom>
          <a:solidFill>
            <a:srgbClr val="FF82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658368" y="5221224"/>
            <a:ext cx="36576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1" i="0">
                <a:solidFill>
                  <a:srgbClr val="FFFFFF"/>
                </a:solidFill>
                <a:latin typeface="Helvetica Neue"/>
              </a:rPr>
              <a:t>3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1188720" y="5221224"/>
            <a:ext cx="1024128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0" i="0">
                <a:solidFill>
                  <a:srgbClr val="1A1A1A"/>
                </a:solidFill>
                <a:latin typeface="Helvetica Neue"/>
              </a:rPr>
              <a:t>Paste that prompt into ChatGPT (or your other AI) and run it</a:t>
            </a:r>
          </a:p>
        </p:txBody>
      </p:sp>
      <p:sp>
        <p:nvSpPr>
          <p:cNvPr id="22" name="Rectangle 21"/>
          <p:cNvSpPr/>
          <p:nvPr/>
        </p:nvSpPr>
        <p:spPr>
          <a:xfrm>
            <a:off x="658368" y="5660136"/>
            <a:ext cx="365760" cy="365760"/>
          </a:xfrm>
          <a:prstGeom prst="rect">
            <a:avLst/>
          </a:prstGeom>
          <a:solidFill>
            <a:srgbClr val="FF82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658368" y="5660136"/>
            <a:ext cx="36576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1" i="0">
                <a:solidFill>
                  <a:srgbClr val="FFFFFF"/>
                </a:solidFill>
                <a:latin typeface="Helvetica Neue"/>
              </a:rPr>
              <a:t>4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1188720" y="5660136"/>
            <a:ext cx="1024128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0" i="0">
                <a:solidFill>
                  <a:srgbClr val="1A1A1A"/>
                </a:solidFill>
                <a:latin typeface="Helvetica Neue"/>
              </a:rPr>
              <a:t>Copy the output and paste it back into Claude</a:t>
            </a:r>
          </a:p>
        </p:txBody>
      </p:sp>
      <p:sp>
        <p:nvSpPr>
          <p:cNvPr id="25" name="Rectangle 24"/>
          <p:cNvSpPr/>
          <p:nvPr/>
        </p:nvSpPr>
        <p:spPr>
          <a:xfrm>
            <a:off x="658368" y="6099048"/>
            <a:ext cx="365760" cy="365760"/>
          </a:xfrm>
          <a:prstGeom prst="rect">
            <a:avLst/>
          </a:prstGeom>
          <a:solidFill>
            <a:srgbClr val="FF82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658368" y="6099048"/>
            <a:ext cx="36576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1" i="0">
                <a:solidFill>
                  <a:srgbClr val="FFFFFF"/>
                </a:solidFill>
                <a:latin typeface="Helvetica Neue"/>
              </a:rPr>
              <a:t>5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1188720" y="6099048"/>
            <a:ext cx="1024128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0" i="0">
                <a:solidFill>
                  <a:srgbClr val="1A1A1A"/>
                </a:solidFill>
                <a:latin typeface="Helvetica Neue"/>
              </a:rPr>
              <a:t>Claude now knows your preferences, context, and style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