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A1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4937760"/>
            <a:ext cx="12188952" cy="192024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858000" y="4937760"/>
            <a:ext cx="5330952" cy="1920240"/>
          </a:xfrm>
          <a:prstGeom prst="rect">
            <a:avLst/>
          </a:prstGeom>
          <a:solidFill>
            <a:srgbClr val="1A1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583680" y="4937760"/>
            <a:ext cx="320040" cy="192024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384048"/>
            <a:ext cx="32004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8200"/>
                </a:solidFill>
                <a:latin typeface="Helvetica Neue"/>
              </a:rPr>
              <a:t>AI VOLS</a:t>
            </a:r>
          </a:p>
        </p:txBody>
      </p:sp>
      <p:sp>
        <p:nvSpPr>
          <p:cNvPr id="8" name="Rectangle 7"/>
          <p:cNvSpPr/>
          <p:nvPr/>
        </p:nvSpPr>
        <p:spPr>
          <a:xfrm>
            <a:off x="777240" y="822960"/>
            <a:ext cx="822960" cy="32004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77240" y="960120"/>
            <a:ext cx="68580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88888"/>
                </a:solidFill>
                <a:latin typeface="Helvetica Neue"/>
              </a:rPr>
              <a:t>Meeting #4  ·  Google · Gemini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7240" y="1463040"/>
            <a:ext cx="86868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200" b="1" i="0">
                <a:solidFill>
                  <a:srgbClr val="FFFFFF"/>
                </a:solidFill>
                <a:latin typeface="Helvetica Neue"/>
              </a:rPr>
              <a:t>The Gemini
Ecosystem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7240" y="5120640"/>
            <a:ext cx="5943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FFFFFF"/>
                </a:solidFill>
                <a:latin typeface="Helvetica Neue"/>
              </a:rPr>
              <a:t>April 14, 2026  ·  6:30 PM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5559552"/>
            <a:ext cx="7772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FFCC99"/>
                </a:solidFill>
                <a:latin typeface="Helvetica Neue"/>
              </a:rPr>
              <a:t>College of Emerging &amp; Collaborative Studies  ·  University of Tennessee</a:t>
            </a:r>
          </a:p>
        </p:txBody>
      </p:sp>
      <p:sp>
        <p:nvSpPr>
          <p:cNvPr id="13" name="Oval 12"/>
          <p:cNvSpPr/>
          <p:nvPr/>
        </p:nvSpPr>
        <p:spPr>
          <a:xfrm>
            <a:off x="8961120" y="502920"/>
            <a:ext cx="137160" cy="13716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9528048" y="502920"/>
            <a:ext cx="137160" cy="13716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10094976" y="502920"/>
            <a:ext cx="137160" cy="13716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10661904" y="502920"/>
            <a:ext cx="137160" cy="13716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8961120" y="1069848"/>
            <a:ext cx="137160" cy="13716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9528048" y="1069848"/>
            <a:ext cx="137160" cy="13716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10094976" y="1069848"/>
            <a:ext cx="137160" cy="13716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10661904" y="1069848"/>
            <a:ext cx="137160" cy="13716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8961120" y="1636776"/>
            <a:ext cx="137160" cy="13716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9528048" y="1636776"/>
            <a:ext cx="137160" cy="13716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Oval 22"/>
          <p:cNvSpPr/>
          <p:nvPr/>
        </p:nvSpPr>
        <p:spPr>
          <a:xfrm>
            <a:off x="10094976" y="1636776"/>
            <a:ext cx="137160" cy="13716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Oval 23"/>
          <p:cNvSpPr/>
          <p:nvPr/>
        </p:nvSpPr>
        <p:spPr>
          <a:xfrm>
            <a:off x="10661904" y="1636776"/>
            <a:ext cx="137160" cy="13716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Oval 24"/>
          <p:cNvSpPr/>
          <p:nvPr/>
        </p:nvSpPr>
        <p:spPr>
          <a:xfrm>
            <a:off x="8961120" y="2203704"/>
            <a:ext cx="137160" cy="13716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9528048" y="2203704"/>
            <a:ext cx="137160" cy="13716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10094976" y="2203704"/>
            <a:ext cx="137160" cy="13716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Oval 27"/>
          <p:cNvSpPr/>
          <p:nvPr/>
        </p:nvSpPr>
        <p:spPr>
          <a:xfrm>
            <a:off x="10661904" y="2203704"/>
            <a:ext cx="137160" cy="13716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8961120" y="2770632"/>
            <a:ext cx="137160" cy="13716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9528048" y="2770632"/>
            <a:ext cx="137160" cy="13716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Oval 30"/>
          <p:cNvSpPr/>
          <p:nvPr/>
        </p:nvSpPr>
        <p:spPr>
          <a:xfrm>
            <a:off x="10094976" y="2770632"/>
            <a:ext cx="137160" cy="13716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Oval 31"/>
          <p:cNvSpPr/>
          <p:nvPr/>
        </p:nvSpPr>
        <p:spPr>
          <a:xfrm>
            <a:off x="10661904" y="2770632"/>
            <a:ext cx="137160" cy="137160"/>
          </a:xfrm>
          <a:prstGeom prst="ellipse">
            <a:avLst/>
          </a:prstGeom>
          <a:solidFill>
            <a:srgbClr val="3333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8961120" y="3383280"/>
            <a:ext cx="2926080" cy="96012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8961120" y="3456432"/>
            <a:ext cx="292608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Helvetica Neue"/>
              </a:rPr>
              <a:t>WORKSHOP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961120" y="3822191"/>
            <a:ext cx="29260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FFFFFF"/>
                </a:solidFill>
                <a:latin typeface="Helvetica Neue"/>
              </a:rPr>
              <a:t>Spring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6793992"/>
            <a:ext cx="12188952" cy="6400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0584" cy="685800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329184"/>
            <a:ext cx="82296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FF8200"/>
                </a:solidFill>
                <a:latin typeface="Helvetica Neue"/>
              </a:rPr>
              <a:t>THE GEMINI ECOSYSTEM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0" y="256032"/>
            <a:ext cx="201168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1" i="0">
                <a:solidFill>
                  <a:srgbClr val="888888"/>
                </a:solidFill>
                <a:latin typeface="Helvetica Neue"/>
              </a:rPr>
              <a:t>3  /  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58368"/>
            <a:ext cx="109728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1A1A1A"/>
                </a:solidFill>
                <a:latin typeface="Helvetica Neue"/>
              </a:rPr>
              <a:t>Deep Research -- Your AI Research Assistant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481328"/>
            <a:ext cx="1280160" cy="36576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57200" y="1828800"/>
            <a:ext cx="50292" cy="237744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1737360"/>
            <a:ext cx="109728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1A1A1A"/>
                </a:solidFill>
                <a:latin typeface="Helvetica Neue"/>
              </a:rPr>
              <a:t>Give it a complex question -- it searches hundreds of websites autonomously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107899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888888"/>
                </a:solidFill>
                <a:latin typeface="Helvetica Neue"/>
              </a:rPr>
              <a:t>-&gt;  First, it creates a research plan you can review and refine before it starts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2633472"/>
            <a:ext cx="50292" cy="237744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58368" y="2542032"/>
            <a:ext cx="109728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1A1A1A"/>
                </a:solidFill>
                <a:latin typeface="Helvetica Neue"/>
              </a:rPr>
              <a:t>Produces a multi-page report with citations in minutes, not hours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68680" y="2999232"/>
            <a:ext cx="107899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888888"/>
                </a:solidFill>
                <a:latin typeface="Helvetica Neue"/>
              </a:rPr>
              <a:t>-&gt;  Can also search your Gmail, Drive, and Chat for personal context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3438144"/>
            <a:ext cx="50292" cy="237744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58368" y="3346704"/>
            <a:ext cx="109728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1A1A1A"/>
                </a:solidFill>
                <a:latin typeface="Helvetica Neue"/>
              </a:rPr>
              <a:t>New: upload your own files and images as sources for the report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3895344"/>
            <a:ext cx="50292" cy="237744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" y="3803904"/>
            <a:ext cx="109728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1A1A1A"/>
                </a:solidFill>
                <a:latin typeface="Helvetica Neue"/>
              </a:rPr>
              <a:t>New: convert reports into Audio Overviews, interactive visuals, and quizzes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57200" y="4352544"/>
            <a:ext cx="50292" cy="237744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58368" y="4261104"/>
            <a:ext cx="109728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1A1A1A"/>
                </a:solidFill>
                <a:latin typeface="Helvetica Neue"/>
              </a:rPr>
              <a:t>Included in AI Pro ($19.99/mo) and the free trial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8680" y="4718304"/>
            <a:ext cx="107899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888888"/>
                </a:solidFill>
                <a:latin typeface="Helvetica Neue"/>
              </a:rPr>
              <a:t>-&gt;  Perfect for: research papers, literature reviews, exploring new topics, exam prep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68680" y="5065776"/>
            <a:ext cx="107899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888888"/>
                </a:solidFill>
                <a:latin typeface="Helvetica Neue"/>
              </a:rPr>
              <a:t>-&gt;  LIVE DEMO: "What are the best AI internships for college students in Summer 2026?"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6793992"/>
            <a:ext cx="12188952" cy="6400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0584" cy="685800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329184"/>
            <a:ext cx="82296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FF8200"/>
                </a:solidFill>
                <a:latin typeface="Helvetica Neue"/>
              </a:rPr>
              <a:t>THE GEMINI ECOSYSTEM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0" y="256032"/>
            <a:ext cx="201168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1" i="0">
                <a:solidFill>
                  <a:srgbClr val="888888"/>
                </a:solidFill>
                <a:latin typeface="Helvetica Neue"/>
              </a:rPr>
              <a:t>4  /  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58368"/>
            <a:ext cx="109728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1A1A1A"/>
                </a:solidFill>
                <a:latin typeface="Helvetica Neue"/>
              </a:rPr>
              <a:t>Gems -- Build Your Own AI Assistants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481328"/>
            <a:ext cx="1280160" cy="36576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57200" y="1828800"/>
            <a:ext cx="50292" cy="237744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1737360"/>
            <a:ext cx="109728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1A1A1A"/>
                </a:solidFill>
                <a:latin typeface="Helvetica Neue"/>
              </a:rPr>
              <a:t>Custom versions of Gemini with specific instructions, tone, and expertise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107899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888888"/>
                </a:solidFill>
                <a:latin typeface="Helvetica Neue"/>
              </a:rPr>
              <a:t>-&gt;  Similar to ChatGPT's Custom GPTs -- this is Google's version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2633472"/>
            <a:ext cx="50292" cy="237744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58368" y="2542032"/>
            <a:ext cx="109728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1A1A1A"/>
                </a:solidFill>
                <a:latin typeface="Helvetica Neue"/>
              </a:rPr>
              <a:t>Create at: gemini.google.com -&gt; Gems -&gt; New Gem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" y="3090672"/>
            <a:ext cx="50292" cy="237744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58368" y="2999232"/>
            <a:ext cx="109728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1A1A1A"/>
                </a:solidFill>
                <a:latin typeface="Helvetica Neue"/>
              </a:rPr>
              <a:t>Premade options: Brainstormer, Career Guide, Coding Partner, Learning Coach, Writing Editor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68680" y="3456432"/>
            <a:ext cx="107899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888888"/>
                </a:solidFill>
                <a:latin typeface="Helvetica Neue"/>
              </a:rPr>
              <a:t>-&gt;  You can copy and customize any premade Gem to fit your needs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3895344"/>
            <a:ext cx="50292" cy="237744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" y="3803904"/>
            <a:ext cx="109728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1A1A1A"/>
                </a:solidFill>
                <a:latin typeface="Helvetica Neue"/>
              </a:rPr>
              <a:t>Upload files to give your Gem context -- syllabi, notes, style guides, rubrics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68680" y="4261104"/>
            <a:ext cx="107899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888888"/>
                </a:solidFill>
                <a:latin typeface="Helvetica Neue"/>
              </a:rPr>
              <a:t>-&gt;  Use the magic wand icon to let Gemini help write your Gem's instructions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57200" y="4700016"/>
            <a:ext cx="50292" cy="237744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58368" y="4608576"/>
            <a:ext cx="109728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1A1A1A"/>
                </a:solidFill>
                <a:latin typeface="Helvetica Neue"/>
              </a:rPr>
              <a:t>Available on the Free tier -- one of the best free features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68680" y="5065776"/>
            <a:ext cx="107899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888888"/>
                </a:solidFill>
                <a:latin typeface="Helvetica Neue"/>
              </a:rPr>
              <a:t>-&gt;  Ideas: Study Buddy, Resume Reviewer, Email Drafter, Code Explainer, Lab Report Writer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8680" y="5413248"/>
            <a:ext cx="107899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888888"/>
                </a:solidFill>
                <a:latin typeface="Helvetica Neue"/>
              </a:rPr>
              <a:t>-&gt;  LIVE DEMO: We'll create a Study Buddy Gem with a real syllabus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6793992"/>
            <a:ext cx="12188952" cy="6400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0584" cy="685800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329184"/>
            <a:ext cx="82296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FF8200"/>
                </a:solidFill>
                <a:latin typeface="Helvetica Neue"/>
              </a:rPr>
              <a:t>THE GEMINI ECOSYSTEM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0" y="256032"/>
            <a:ext cx="201168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1" i="0">
                <a:solidFill>
                  <a:srgbClr val="888888"/>
                </a:solidFill>
                <a:latin typeface="Helvetica Neue"/>
              </a:rPr>
              <a:t>5  /  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58368"/>
            <a:ext cx="109728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1A1A1A"/>
                </a:solidFill>
                <a:latin typeface="Helvetica Neue"/>
              </a:rPr>
              <a:t>Gemini in Your Browser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481328"/>
            <a:ext cx="1280160" cy="36576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57200" y="1828800"/>
            <a:ext cx="50292" cy="237744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1737360"/>
            <a:ext cx="109728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1A1A1A"/>
                </a:solidFill>
                <a:latin typeface="Helvetica Neue"/>
              </a:rPr>
              <a:t>The Gemini Chrome extension puts AI on every webpage you visit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107899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888888"/>
                </a:solidFill>
                <a:latin typeface="Helvetica Neue"/>
              </a:rPr>
              <a:t>-&gt;  Summarize any article or research paper you're reading -- no copy-pasting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2633472"/>
            <a:ext cx="50292" cy="237744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58368" y="2542032"/>
            <a:ext cx="109728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1A1A1A"/>
                </a:solidFill>
                <a:latin typeface="Helvetica Neue"/>
              </a:rPr>
              <a:t>Ask questions about the page content in a sidebar conversation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" y="3090672"/>
            <a:ext cx="50292" cy="237744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58368" y="2999232"/>
            <a:ext cx="109728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1A1A1A"/>
                </a:solidFill>
                <a:latin typeface="Helvetica Neue"/>
              </a:rPr>
              <a:t>"Help me write" in Gmail -- draft, rewrite, or expand emails with one click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" y="3547872"/>
            <a:ext cx="50292" cy="237744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58368" y="3456432"/>
            <a:ext cx="109728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1A1A1A"/>
                </a:solidFill>
                <a:latin typeface="Helvetica Neue"/>
              </a:rPr>
              <a:t>Works in Google Docs, Sheets, and Slides too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8680" y="3913632"/>
            <a:ext cx="107899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888888"/>
                </a:solidFill>
                <a:latin typeface="Helvetica Neue"/>
              </a:rPr>
              <a:t>-&gt;  Generate presentations from a prompt, analyze data in Sheets, write drafts in Docs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57200" y="4352544"/>
            <a:ext cx="50292" cy="237744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58368" y="4261104"/>
            <a:ext cx="109728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1A1A1A"/>
                </a:solidFill>
                <a:latin typeface="Helvetica Neue"/>
              </a:rPr>
              <a:t>Gemini Live: voice conversation mode -- talk to Gemini hands-free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8680" y="4718304"/>
            <a:ext cx="107899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888888"/>
                </a:solidFill>
                <a:latin typeface="Helvetica Neue"/>
              </a:rPr>
              <a:t>-&gt;  Great for brainstorming while walking to class or reviewing before an exam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57200" y="5157216"/>
            <a:ext cx="50292" cy="237744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58368" y="5065776"/>
            <a:ext cx="109728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1A1A1A"/>
                </a:solidFill>
                <a:latin typeface="Helvetica Neue"/>
              </a:rPr>
              <a:t>Free tier gets basic access; Pro unlocks the full experience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522976"/>
            <a:ext cx="107899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888888"/>
                </a:solidFill>
                <a:latin typeface="Helvetica Neue"/>
              </a:rPr>
              <a:t>-&gt;  LIVE DEMO: Summarize an article + draft an email in Gmail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6793992"/>
            <a:ext cx="12188952" cy="6400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0584" cy="685800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329184"/>
            <a:ext cx="82296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FF8200"/>
                </a:solidFill>
                <a:latin typeface="Helvetica Neue"/>
              </a:rPr>
              <a:t>THE GEMINI ECOSYSTEM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0" y="256032"/>
            <a:ext cx="201168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1" i="0">
                <a:solidFill>
                  <a:srgbClr val="888888"/>
                </a:solidFill>
                <a:latin typeface="Helvetica Neue"/>
              </a:rPr>
              <a:t>6  /  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58368"/>
            <a:ext cx="109728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1A1A1A"/>
                </a:solidFill>
                <a:latin typeface="Helvetica Neue"/>
              </a:rPr>
              <a:t>NotebookLM -- Your AI Study Companion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389888"/>
            <a:ext cx="1280160" cy="36576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0" y="1536192"/>
            <a:ext cx="114300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888888"/>
                </a:solidFill>
                <a:latin typeface="Helvetica Neue"/>
              </a:rPr>
              <a:t>Upload your course materials and NotebookLM becomes an expert on YOUR sources -- grounded, not hallucinated.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2148840"/>
            <a:ext cx="3611880" cy="3108960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57200" y="2148840"/>
            <a:ext cx="3611880" cy="50292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" y="2267712"/>
            <a:ext cx="3246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8200"/>
                </a:solidFill>
                <a:latin typeface="Helvetica Neue"/>
              </a:rPr>
              <a:t>Audio Overviews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2743200"/>
            <a:ext cx="32461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A1A1A"/>
                </a:solidFill>
                <a:latin typeface="Helvetica Neue"/>
              </a:rPr>
              <a:t>Turns your documents into a podcast-style
conversation between two AI hosts.
New formats: Brief, Critique, Debate.
Interactive Mode: interrupt the podcast
to ask questions -- it answers and continues.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251960" y="2148840"/>
            <a:ext cx="3611880" cy="3108960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251960" y="2148840"/>
            <a:ext cx="3611880" cy="50292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434840" y="2267712"/>
            <a:ext cx="3246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8200"/>
                </a:solidFill>
                <a:latin typeface="Helvetica Neue"/>
              </a:rPr>
              <a:t>Study Tools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34840" y="2743200"/>
            <a:ext cx="32461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A1A1A"/>
                </a:solidFill>
                <a:latin typeface="Helvetica Neue"/>
              </a:rPr>
              <a:t>Auto-generated flashcards and quizzes
from your uploaded documents.
Learning Guide: acts like a personal tutor --
asks probing questions instead of just
giving you answers.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046720" y="2148840"/>
            <a:ext cx="3611880" cy="3108960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046720" y="2148840"/>
            <a:ext cx="3611880" cy="50292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29600" y="2267712"/>
            <a:ext cx="3246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8200"/>
                </a:solidFill>
                <a:latin typeface="Helvetica Neue"/>
              </a:rPr>
              <a:t>Source Grounding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29600" y="2743200"/>
            <a:ext cx="32461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A1A1A"/>
                </a:solidFill>
                <a:latin typeface="Helvetica Neue"/>
              </a:rPr>
              <a:t>Every answer cites your specific sources.
No random internet hallucinations.
Upload syllabi, textbooks, lecture slides,
past exams -- NotebookLM only uses
what you give it.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57200" y="5440680"/>
            <a:ext cx="11247120" cy="502920"/>
          </a:xfrm>
          <a:prstGeom prst="rect">
            <a:avLst/>
          </a:prstGeom>
          <a:solidFill>
            <a:srgbClr val="FFF0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57200" y="5440680"/>
            <a:ext cx="50292" cy="50292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21792" y="5495544"/>
            <a:ext cx="10972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1A1A1A"/>
                </a:solidFill>
                <a:latin typeface="Helvetica Neue"/>
              </a:rPr>
              <a:t>Pro tip:  Upload all your course materials at the start of the semester. Free tier includes NotebookLM; Pro gets 5x more Audio Overviews.  LIVE DEMO: We'll upload a document and generate an Audio Overview right now.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6793992"/>
            <a:ext cx="12188952" cy="6400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0584" cy="685800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329184"/>
            <a:ext cx="82296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FF8200"/>
                </a:solidFill>
                <a:latin typeface="Helvetica Neue"/>
              </a:rPr>
              <a:t>STUDENT RESOURCES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58368"/>
            <a:ext cx="11430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1A1A1A"/>
                </a:solidFill>
                <a:latin typeface="Helvetica Neue"/>
              </a:rPr>
              <a:t>Your Ongoing AI Toolkit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499616"/>
            <a:ext cx="1005840" cy="36576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719072"/>
            <a:ext cx="114300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888888"/>
                </a:solidFill>
                <a:latin typeface="Helvetica Neue"/>
              </a:rPr>
              <a:t>Free tools, discounts, and credits available to you right now as a student. We add to this list every week.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2377440"/>
            <a:ext cx="5577840" cy="822960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457200" y="2377440"/>
            <a:ext cx="50292" cy="82296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21792" y="2423160"/>
            <a:ext cx="3429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A1A1A"/>
                </a:solidFill>
                <a:latin typeface="Helvetica Neue"/>
              </a:rPr>
              <a:t>Google AI Pro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096512" y="2450592"/>
            <a:ext cx="1783080" cy="274320"/>
          </a:xfrm>
          <a:prstGeom prst="rect">
            <a:avLst/>
          </a:prstGeom>
          <a:solidFill>
            <a:srgbClr val="1A1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096512" y="2450592"/>
            <a:ext cx="1783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FFFFFF"/>
                </a:solidFill>
                <a:latin typeface="Helvetica Neue"/>
              </a:rPr>
              <a:t>Free trial + $9.99/mo students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1792" y="2798064"/>
            <a:ext cx="52120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888888"/>
                </a:solidFill>
                <a:latin typeface="Helvetica Neue"/>
              </a:rPr>
              <a:t>Gemini 2.5 Pro, Deep Research, NotebookLM Plus, Gemini in Docs/Sheets/Gmail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1792" y="2999232"/>
            <a:ext cx="52120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FF8200"/>
                </a:solidFill>
                <a:latin typeface="Helvetica Neue"/>
              </a:rPr>
              <a:t>gemini.google/subscriptions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00800" y="2377440"/>
            <a:ext cx="5577840" cy="822960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400800" y="2377440"/>
            <a:ext cx="50292" cy="82296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65392" y="2423160"/>
            <a:ext cx="3429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A1A1A"/>
                </a:solidFill>
                <a:latin typeface="Helvetica Neue"/>
              </a:rPr>
              <a:t>Microsoft 365 + LinkedIn Premium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0040112" y="2450592"/>
            <a:ext cx="1783080" cy="274320"/>
          </a:xfrm>
          <a:prstGeom prst="rect">
            <a:avLst/>
          </a:prstGeom>
          <a:solidFill>
            <a:srgbClr val="1A1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040112" y="2450592"/>
            <a:ext cx="1783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FFFFFF"/>
                </a:solidFill>
                <a:latin typeface="Helvetica Neue"/>
              </a:rPr>
              <a:t>12 months free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565392" y="2798064"/>
            <a:ext cx="52120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888888"/>
                </a:solidFill>
                <a:latin typeface="Helvetica Neue"/>
              </a:rPr>
              <a:t>Word, Excel, PowerPoint, Copilot AI, LinkedIn Career tools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65392" y="2999232"/>
            <a:ext cx="52120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FF8200"/>
                </a:solidFill>
                <a:latin typeface="Helvetica Neue"/>
              </a:rPr>
              <a:t>microsoft.com/en-us/education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57200" y="3410712"/>
            <a:ext cx="5577840" cy="822960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457200" y="3410712"/>
            <a:ext cx="50292" cy="82296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21792" y="3456432"/>
            <a:ext cx="3429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A1A1A"/>
                </a:solidFill>
                <a:latin typeface="Helvetica Neue"/>
              </a:rPr>
              <a:t>GitHub Student Developer Pack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096512" y="3483864"/>
            <a:ext cx="1783080" cy="274320"/>
          </a:xfrm>
          <a:prstGeom prst="rect">
            <a:avLst/>
          </a:prstGeom>
          <a:solidFill>
            <a:srgbClr val="1A1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096512" y="3483864"/>
            <a:ext cx="1783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FFFFFF"/>
                </a:solidFill>
                <a:latin typeface="Helvetica Neue"/>
              </a:rPr>
              <a:t>Free while enrolled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21792" y="3831336"/>
            <a:ext cx="52120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888888"/>
                </a:solidFill>
                <a:latin typeface="Helvetica Neue"/>
              </a:rPr>
              <a:t>Copilot Pro, Codespaces, dev tools, cloud credits, and more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21792" y="4032504"/>
            <a:ext cx="52120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FF8200"/>
                </a:solidFill>
                <a:latin typeface="Helvetica Neue"/>
              </a:rPr>
              <a:t>education.github.com/pack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400800" y="3410712"/>
            <a:ext cx="5577840" cy="822960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6400800" y="3410712"/>
            <a:ext cx="50292" cy="82296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565392" y="3456432"/>
            <a:ext cx="3429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A1A1A"/>
                </a:solidFill>
                <a:latin typeface="Helvetica Neue"/>
              </a:rPr>
              <a:t>Perplexity Education Pro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0040112" y="3483864"/>
            <a:ext cx="1783080" cy="274320"/>
          </a:xfrm>
          <a:prstGeom prst="rect">
            <a:avLst/>
          </a:prstGeom>
          <a:solidFill>
            <a:srgbClr val="1A1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10040112" y="3483864"/>
            <a:ext cx="1783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FFFFFF"/>
                </a:solidFill>
                <a:latin typeface="Helvetica Neue"/>
              </a:rPr>
              <a:t>$10/mo (50% off)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565392" y="3831336"/>
            <a:ext cx="52120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888888"/>
                </a:solidFill>
                <a:latin typeface="Helvetica Neue"/>
              </a:rPr>
              <a:t>AI search with GPT-5 + Claude Sonnet, Study Mode, unlimited uploads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565392" y="4032504"/>
            <a:ext cx="52120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FF8200"/>
                </a:solidFill>
                <a:latin typeface="Helvetica Neue"/>
              </a:rPr>
              <a:t>perplexity.ai/students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57200" y="4443984"/>
            <a:ext cx="5577840" cy="822960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457200" y="4443984"/>
            <a:ext cx="50292" cy="82296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21792" y="4489704"/>
            <a:ext cx="3429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A1A1A"/>
                </a:solidFill>
                <a:latin typeface="Helvetica Neue"/>
              </a:rPr>
              <a:t>Figma + Notion Education</a:t>
            </a:r>
          </a:p>
        </p:txBody>
      </p:sp>
      <p:sp>
        <p:nvSpPr>
          <p:cNvPr id="39" name="Rectangle 38"/>
          <p:cNvSpPr/>
          <p:nvPr/>
        </p:nvSpPr>
        <p:spPr>
          <a:xfrm>
            <a:off x="4096512" y="4517136"/>
            <a:ext cx="1783080" cy="274320"/>
          </a:xfrm>
          <a:prstGeom prst="rect">
            <a:avLst/>
          </a:prstGeom>
          <a:solidFill>
            <a:srgbClr val="1A1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4096512" y="4517136"/>
            <a:ext cx="1783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FFFFFF"/>
                </a:solidFill>
                <a:latin typeface="Helvetica Neue"/>
              </a:rPr>
              <a:t>Free while enrolled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21792" y="4864608"/>
            <a:ext cx="52120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888888"/>
                </a:solidFill>
                <a:latin typeface="Helvetica Neue"/>
              </a:rPr>
              <a:t>Figma Pro plan + Notion Plus plan -- design and organize for free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21792" y="5065776"/>
            <a:ext cx="52120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FF8200"/>
                </a:solidFill>
                <a:latin typeface="Helvetica Neue"/>
              </a:rPr>
              <a:t>figma.com/education  ·  notion.so/students</a:t>
            </a:r>
          </a:p>
        </p:txBody>
      </p:sp>
      <p:sp>
        <p:nvSpPr>
          <p:cNvPr id="43" name="Rectangle 42"/>
          <p:cNvSpPr/>
          <p:nvPr/>
        </p:nvSpPr>
        <p:spPr>
          <a:xfrm>
            <a:off x="6400800" y="4443984"/>
            <a:ext cx="5577840" cy="822960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6400800" y="4443984"/>
            <a:ext cx="50292" cy="82296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6565392" y="4489704"/>
            <a:ext cx="3429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A1A1A"/>
                </a:solidFill>
                <a:latin typeface="Helvetica Neue"/>
              </a:rPr>
              <a:t>Anthropic Builder Clubs + API Credits</a:t>
            </a:r>
          </a:p>
        </p:txBody>
      </p:sp>
      <p:sp>
        <p:nvSpPr>
          <p:cNvPr id="46" name="Rectangle 45"/>
          <p:cNvSpPr/>
          <p:nvPr/>
        </p:nvSpPr>
        <p:spPr>
          <a:xfrm>
            <a:off x="10040112" y="4517136"/>
            <a:ext cx="1783080" cy="274320"/>
          </a:xfrm>
          <a:prstGeom prst="rect">
            <a:avLst/>
          </a:prstGeom>
          <a:solidFill>
            <a:srgbClr val="1A1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10040112" y="4517136"/>
            <a:ext cx="1783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FFFFFF"/>
                </a:solidFill>
                <a:latin typeface="Helvetica Neue"/>
              </a:rPr>
              <a:t>Apply for next cohort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565392" y="4864608"/>
            <a:ext cx="52120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888888"/>
                </a:solidFill>
                <a:latin typeface="Helvetica Neue"/>
              </a:rPr>
              <a:t>Claude Campus Program: Pro access + API credits for club members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565392" y="5065776"/>
            <a:ext cx="52120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FF8200"/>
                </a:solidFill>
                <a:latin typeface="Helvetica Neue"/>
              </a:rPr>
              <a:t>claude.com/programs/campus</a:t>
            </a:r>
          </a:p>
        </p:txBody>
      </p:sp>
      <p:sp>
        <p:nvSpPr>
          <p:cNvPr id="50" name="Rectangle 49"/>
          <p:cNvSpPr/>
          <p:nvPr/>
        </p:nvSpPr>
        <p:spPr>
          <a:xfrm>
            <a:off x="457200" y="5477256"/>
            <a:ext cx="5577840" cy="822960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457200" y="5477256"/>
            <a:ext cx="50292" cy="82296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621792" y="5522976"/>
            <a:ext cx="3429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A1A1A"/>
                </a:solidFill>
                <a:latin typeface="Helvetica Neue"/>
              </a:rPr>
              <a:t>OpenAI Codex Credits for Students</a:t>
            </a:r>
          </a:p>
        </p:txBody>
      </p:sp>
      <p:sp>
        <p:nvSpPr>
          <p:cNvPr id="53" name="Rectangle 52"/>
          <p:cNvSpPr/>
          <p:nvPr/>
        </p:nvSpPr>
        <p:spPr>
          <a:xfrm>
            <a:off x="4096512" y="5550408"/>
            <a:ext cx="1783080" cy="274320"/>
          </a:xfrm>
          <a:prstGeom prst="rect">
            <a:avLst/>
          </a:prstGeom>
          <a:solidFill>
            <a:srgbClr val="1A1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4096512" y="5550408"/>
            <a:ext cx="1783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FFFFFF"/>
                </a:solidFill>
                <a:latin typeface="Helvetica Neue"/>
              </a:rPr>
              <a:t>One-time credit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21792" y="5897880"/>
            <a:ext cx="52120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888888"/>
                </a:solidFill>
                <a:latin typeface="Helvetica Neue"/>
              </a:rPr>
              <a:t>Verified US/Canada students get $100 in Codex credits (2,500 credits)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21792" y="6099048"/>
            <a:ext cx="52120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FF8200"/>
                </a:solidFill>
                <a:latin typeface="Helvetica Neue"/>
              </a:rPr>
              <a:t>openai.com</a:t>
            </a:r>
          </a:p>
        </p:txBody>
      </p:sp>
      <p:sp>
        <p:nvSpPr>
          <p:cNvPr id="57" name="Rectangle 56"/>
          <p:cNvSpPr/>
          <p:nvPr/>
        </p:nvSpPr>
        <p:spPr>
          <a:xfrm>
            <a:off x="6400800" y="5477256"/>
            <a:ext cx="5577840" cy="822960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Rectangle 57"/>
          <p:cNvSpPr/>
          <p:nvPr/>
        </p:nvSpPr>
        <p:spPr>
          <a:xfrm>
            <a:off x="6400800" y="5477256"/>
            <a:ext cx="50292" cy="82296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6565392" y="5522976"/>
            <a:ext cx="3429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A1A1A"/>
                </a:solidFill>
                <a:latin typeface="Helvetica Neue"/>
              </a:rPr>
              <a:t>Vercel -- Free Hobby Tier</a:t>
            </a:r>
          </a:p>
        </p:txBody>
      </p:sp>
      <p:sp>
        <p:nvSpPr>
          <p:cNvPr id="60" name="Rectangle 59"/>
          <p:cNvSpPr/>
          <p:nvPr/>
        </p:nvSpPr>
        <p:spPr>
          <a:xfrm>
            <a:off x="10040112" y="5550408"/>
            <a:ext cx="1783080" cy="274320"/>
          </a:xfrm>
          <a:prstGeom prst="rect">
            <a:avLst/>
          </a:prstGeom>
          <a:solidFill>
            <a:srgbClr val="1A1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10040112" y="5550408"/>
            <a:ext cx="1783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FFFFFF"/>
                </a:solidFill>
                <a:latin typeface="Helvetica Neue"/>
              </a:rPr>
              <a:t>Free forever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565392" y="5897880"/>
            <a:ext cx="52120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888888"/>
                </a:solidFill>
                <a:latin typeface="Helvetica Neue"/>
              </a:rPr>
              <a:t>Deploy unlimited projects for free. Portfolios, side projects, anything.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6565392" y="6099048"/>
            <a:ext cx="52120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FF8200"/>
                </a:solidFill>
                <a:latin typeface="Helvetica Neue"/>
              </a:rPr>
              <a:t>vercel.com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57200" y="6446520"/>
            <a:ext cx="11430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1">
                <a:solidFill>
                  <a:srgbClr val="888888"/>
                </a:solidFill>
                <a:latin typeface="Helvetica Neue"/>
              </a:rPr>
              <a:t>All links available on our website: website-joshcannonais-projects.vercel.app/resources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A1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6400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793992"/>
            <a:ext cx="12188952" cy="6400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292608"/>
            <a:ext cx="36576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8200"/>
                </a:solidFill>
                <a:latin typeface="Helvetica Neue"/>
              </a:rPr>
              <a:t>AI VOLS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914400"/>
            <a:ext cx="1097280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1" i="0">
                <a:solidFill>
                  <a:srgbClr val="FFFFFF"/>
                </a:solidFill>
                <a:latin typeface="Helvetica Neue"/>
              </a:rPr>
              <a:t>Before You Leave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1828800"/>
            <a:ext cx="1645920" cy="50292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548640" y="2130552"/>
            <a:ext cx="50292" cy="347472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77240" y="210312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FFFFFF"/>
                </a:solidFill>
                <a:latin typeface="Helvetica Neue"/>
              </a:rPr>
              <a:t>Check Out the Website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46320" y="2103120"/>
            <a:ext cx="7132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888888"/>
                </a:solidFill>
                <a:latin typeface="Helvetica Neue"/>
              </a:rPr>
              <a:t>website-joshcannonais-projects.vercel.app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8640" y="2788920"/>
            <a:ext cx="50292" cy="347472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77240" y="2761488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FFFFFF"/>
                </a:solidFill>
                <a:latin typeface="Helvetica Neue"/>
              </a:rPr>
              <a:t>Stay Connected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46320" y="2761488"/>
            <a:ext cx="7132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888888"/>
                </a:solidFill>
                <a:latin typeface="Helvetica Neue"/>
              </a:rPr>
              <a:t>GroupMe link in the room  ·  Instagram: @aivols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8640" y="3447288"/>
            <a:ext cx="50292" cy="347472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77240" y="3419856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FFFFFF"/>
                </a:solidFill>
                <a:latin typeface="Helvetica Neue"/>
              </a:rPr>
              <a:t>Hang Out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846320" y="3419856"/>
            <a:ext cx="7132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888888"/>
                </a:solidFill>
                <a:latin typeface="Helvetica Neue"/>
              </a:rPr>
              <a:t>Social time -- ask questions, meet the team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" y="393192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Helvetica Neue"/>
              </a:rPr>
              <a:t>Next Week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48640" y="4526280"/>
            <a:ext cx="11064240" cy="1097280"/>
          </a:xfrm>
          <a:prstGeom prst="rect">
            <a:avLst/>
          </a:prstGeom>
          <a:solidFill>
            <a:srgbClr val="2424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548640" y="4526280"/>
            <a:ext cx="11064240" cy="50292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77240" y="4663440"/>
            <a:ext cx="10515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8200"/>
                </a:solidFill>
                <a:latin typeface="Helvetica Neue"/>
              </a:rPr>
              <a:t>AI in Business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7240" y="5120640"/>
            <a:ext cx="10515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888888"/>
                </a:solidFill>
                <a:latin typeface="Helvetica Neue"/>
              </a:rPr>
              <a:t>Building skills that companies are looking for. How AI is changing hiring, workflows, and what employers expect you to know.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A1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6400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793992"/>
            <a:ext cx="12188952" cy="6400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201168"/>
            <a:ext cx="5486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8200"/>
                </a:solidFill>
                <a:latin typeface="Helvetica Neue"/>
              </a:rPr>
              <a:t>AI VOLS  ·  STAY CONNECTED</a:t>
            </a:r>
          </a:p>
        </p:txBody>
      </p:sp>
      <p:sp>
        <p:nvSpPr>
          <p:cNvPr id="6" name="Rectangle 5"/>
          <p:cNvSpPr/>
          <p:nvPr/>
        </p:nvSpPr>
        <p:spPr>
          <a:xfrm>
            <a:off x="731520" y="914400"/>
            <a:ext cx="3291840" cy="4114800"/>
          </a:xfrm>
          <a:prstGeom prst="rect">
            <a:avLst/>
          </a:prstGeom>
          <a:solidFill>
            <a:srgbClr val="2424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731520" y="914400"/>
            <a:ext cx="3291840" cy="50292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8" name="Picture 7" descr="qr_groupm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840" y="1188720"/>
            <a:ext cx="2743200" cy="27432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31520" y="4114800"/>
            <a:ext cx="32918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Helvetica Neue"/>
              </a:rPr>
              <a:t>GroupMe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5212080"/>
            <a:ext cx="32918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1">
                <a:solidFill>
                  <a:srgbClr val="FF8200"/>
                </a:solidFill>
                <a:latin typeface="Helvetica Neue"/>
              </a:rPr>
              <a:t>https://groupme.com/join_group/
111141080/zBZkxNiJ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297680" y="914400"/>
            <a:ext cx="3291840" cy="4114800"/>
          </a:xfrm>
          <a:prstGeom prst="rect">
            <a:avLst/>
          </a:prstGeom>
          <a:solidFill>
            <a:srgbClr val="2424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297680" y="914400"/>
            <a:ext cx="3291840" cy="50292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3" name="Picture 12" descr="qr_instagra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88720"/>
            <a:ext cx="2743200" cy="27432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97680" y="4114800"/>
            <a:ext cx="32918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Helvetica Neue"/>
              </a:rPr>
              <a:t>@AIVOLS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97680" y="5212080"/>
            <a:ext cx="32918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1">
                <a:solidFill>
                  <a:srgbClr val="FF8200"/>
                </a:solidFill>
                <a:latin typeface="Helvetica Neue"/>
              </a:rPr>
              <a:t>https://www.instagram.com/aivols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863840" y="914400"/>
            <a:ext cx="3291840" cy="4114800"/>
          </a:xfrm>
          <a:prstGeom prst="rect">
            <a:avLst/>
          </a:prstGeom>
          <a:solidFill>
            <a:srgbClr val="2424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7863840" y="914400"/>
            <a:ext cx="3291840" cy="50292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8" name="Picture 17" descr="qr_signin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8160" y="1188720"/>
            <a:ext cx="2743200" cy="2743200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7863840" y="4114800"/>
            <a:ext cx="32918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Helvetica Neue"/>
              </a:rPr>
              <a:t>New here?
Complete the Sign Up Form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863840" y="5212080"/>
            <a:ext cx="32918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1">
                <a:solidFill>
                  <a:srgbClr val="FF8200"/>
                </a:solidFill>
                <a:latin typeface="Helvetica Neue"/>
              </a:rPr>
              <a:t>aivols-join.vercel.app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A1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6400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793992"/>
            <a:ext cx="12188952" cy="6400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201168"/>
            <a:ext cx="5486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8200"/>
                </a:solidFill>
                <a:latin typeface="Helvetica Neue"/>
              </a:rPr>
              <a:t>AI VOLS  ·  MEETING #4</a:t>
            </a:r>
          </a:p>
        </p:txBody>
      </p:sp>
      <p:sp>
        <p:nvSpPr>
          <p:cNvPr id="6" name="Rectangle 5"/>
          <p:cNvSpPr/>
          <p:nvPr/>
        </p:nvSpPr>
        <p:spPr>
          <a:xfrm>
            <a:off x="2011680" y="914400"/>
            <a:ext cx="8138160" cy="5029200"/>
          </a:xfrm>
          <a:prstGeom prst="rect">
            <a:avLst/>
          </a:prstGeom>
          <a:solidFill>
            <a:srgbClr val="2424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2011680" y="914400"/>
            <a:ext cx="8138160" cy="54864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2194560" y="1170432"/>
            <a:ext cx="7772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400" b="1" i="0">
                <a:solidFill>
                  <a:srgbClr val="FFFFFF"/>
                </a:solidFill>
                <a:latin typeface="Helvetica Neue"/>
              </a:rPr>
              <a:t>Sign In Before We Start</a:t>
            </a:r>
          </a:p>
        </p:txBody>
      </p:sp>
      <p:sp>
        <p:nvSpPr>
          <p:cNvPr id="9" name="Rectangle 8"/>
          <p:cNvSpPr/>
          <p:nvPr/>
        </p:nvSpPr>
        <p:spPr>
          <a:xfrm>
            <a:off x="4389120" y="1993392"/>
            <a:ext cx="3383280" cy="36576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194560" y="2148840"/>
            <a:ext cx="7772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0" i="0">
                <a:solidFill>
                  <a:srgbClr val="888888"/>
                </a:solidFill>
                <a:latin typeface="Helvetica Neue"/>
              </a:rPr>
              <a:t>New here? Complete the form -- takes 2 minutes.
Returning? You're all set.</a:t>
            </a:r>
          </a:p>
        </p:txBody>
      </p:sp>
      <p:pic>
        <p:nvPicPr>
          <p:cNvPr id="11" name="Picture 10" descr="qr_signi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1728" y="2926080"/>
            <a:ext cx="2834640" cy="283464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023360" y="5779008"/>
            <a:ext cx="4114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1">
                <a:solidFill>
                  <a:srgbClr val="888888"/>
                </a:solidFill>
                <a:latin typeface="Helvetica Neue"/>
              </a:rPr>
              <a:t>aivols-join.vercel.app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6793992"/>
            <a:ext cx="12188952" cy="6400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0584" cy="685800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329184"/>
            <a:ext cx="82296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FF8200"/>
                </a:solidFill>
                <a:latin typeface="Helvetica Neue"/>
              </a:rPr>
              <a:t>TONIGHT'S PLAN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58368"/>
            <a:ext cx="11430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 i="0">
                <a:solidFill>
                  <a:srgbClr val="1A1A1A"/>
                </a:solidFill>
                <a:latin typeface="Helvetica Neue"/>
              </a:rPr>
              <a:t>Agenda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499616"/>
            <a:ext cx="1005840" cy="36576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572768"/>
            <a:ext cx="11430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888888"/>
                </a:solidFill>
                <a:latin typeface="Helvetica Neue"/>
              </a:rPr>
              <a:t>Last week: Claude + Claude Code (Projects, MCP, live portfolio build). Today we explore Google's full AI stack.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993392"/>
            <a:ext cx="5943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8200"/>
                </a:solidFill>
                <a:latin typeface="Helvetica Neue"/>
              </a:rPr>
              <a:t>01</a:t>
            </a:r>
          </a:p>
        </p:txBody>
      </p:sp>
      <p:sp>
        <p:nvSpPr>
          <p:cNvPr id="9" name="Rectangle 8"/>
          <p:cNvSpPr/>
          <p:nvPr/>
        </p:nvSpPr>
        <p:spPr>
          <a:xfrm>
            <a:off x="1005840" y="2084832"/>
            <a:ext cx="32004" cy="27432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143000" y="1993392"/>
            <a:ext cx="38404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1A1A1A"/>
                </a:solidFill>
                <a:latin typeface="Helvetica Neue"/>
              </a:rPr>
              <a:t>AI News Update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12080" y="1993392"/>
            <a:ext cx="6675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888888"/>
                </a:solidFill>
                <a:latin typeface="Helvetica Neue"/>
              </a:rPr>
              <a:t>What happened this week in AI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2706624"/>
            <a:ext cx="5943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8200"/>
                </a:solidFill>
                <a:latin typeface="Helvetica Neue"/>
              </a:rPr>
              <a:t>02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05840" y="2798064"/>
            <a:ext cx="32004" cy="27432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143000" y="2706624"/>
            <a:ext cx="38404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1A1A1A"/>
                </a:solidFill>
                <a:latin typeface="Helvetica Neue"/>
              </a:rPr>
              <a:t>Model Standings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212080" y="2706624"/>
            <a:ext cx="6675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888888"/>
                </a:solidFill>
                <a:latin typeface="Helvetica Neue"/>
              </a:rPr>
              <a:t>LM Arena -- crowdsourced AI model rankings by real users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3419856"/>
            <a:ext cx="5943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8200"/>
                </a:solidFill>
                <a:latin typeface="Helvetica Neue"/>
              </a:rPr>
              <a:t>03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05840" y="3511296"/>
            <a:ext cx="32004" cy="27432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143000" y="3419856"/>
            <a:ext cx="38404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1A1A1A"/>
                </a:solidFill>
                <a:latin typeface="Helvetica Neue"/>
              </a:rPr>
              <a:t>The Google AI Deal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212080" y="3419856"/>
            <a:ext cx="6675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888888"/>
                </a:solidFill>
                <a:latin typeface="Helvetica Neue"/>
              </a:rPr>
              <a:t>Student pricing, tiers, and what you get for free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4133088"/>
            <a:ext cx="5943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8200"/>
                </a:solidFill>
                <a:latin typeface="Helvetica Neue"/>
              </a:rPr>
              <a:t>04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05840" y="4224528"/>
            <a:ext cx="32004" cy="27432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143000" y="4133088"/>
            <a:ext cx="38404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1A1A1A"/>
                </a:solidFill>
                <a:latin typeface="Helvetica Neue"/>
              </a:rPr>
              <a:t>Gemini Deep Dive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212080" y="4133088"/>
            <a:ext cx="6675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888888"/>
                </a:solidFill>
                <a:latin typeface="Helvetica Neue"/>
              </a:rPr>
              <a:t>Personal Intelligence, Deep Research, Gems, NotebookLM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7200" y="4846320"/>
            <a:ext cx="5943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8200"/>
                </a:solidFill>
                <a:latin typeface="Helvetica Neue"/>
              </a:rPr>
              <a:t>05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005840" y="4937760"/>
            <a:ext cx="32004" cy="27432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143000" y="4846320"/>
            <a:ext cx="38404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1A1A1A"/>
                </a:solidFill>
                <a:latin typeface="Helvetica Neue"/>
              </a:rPr>
              <a:t>Live Demos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212080" y="4846320"/>
            <a:ext cx="6675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888888"/>
                </a:solidFill>
                <a:latin typeface="Helvetica Neue"/>
              </a:rPr>
              <a:t>See every feature in action -- follow along on your own device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57200" y="5559552"/>
            <a:ext cx="5943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8200"/>
                </a:solidFill>
                <a:latin typeface="Helvetica Neue"/>
              </a:rPr>
              <a:t>06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005840" y="5650992"/>
            <a:ext cx="32004" cy="27432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1143000" y="5559552"/>
            <a:ext cx="38404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1A1A1A"/>
                </a:solidFill>
                <a:latin typeface="Helvetica Neue"/>
              </a:rPr>
              <a:t>Closing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212080" y="5559552"/>
            <a:ext cx="6675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888888"/>
                </a:solidFill>
                <a:latin typeface="Helvetica Neue"/>
              </a:rPr>
              <a:t>Vote on next week's topic, resources, social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6793992"/>
            <a:ext cx="12188952" cy="6400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0584" cy="685800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329184"/>
            <a:ext cx="82296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FF8200"/>
                </a:solidFill>
                <a:latin typeface="Helvetica Neue"/>
              </a:rPr>
              <a:t>MODEL COMPARISON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58368"/>
            <a:ext cx="11430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1A1A1A"/>
                </a:solidFill>
                <a:latin typeface="Helvetica Neue"/>
              </a:rPr>
              <a:t>Model Standings Update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499616"/>
            <a:ext cx="1005840" cy="36576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737360"/>
            <a:ext cx="114300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1A1A1A"/>
                </a:solidFill>
                <a:latin typeface="Helvetica Neue"/>
              </a:rPr>
              <a:t>lmarena.ai ranks AI models using crowdsourced human preference -- real users vote on blind side-by-side responses.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31136"/>
            <a:ext cx="114300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1">
                <a:solidFill>
                  <a:srgbClr val="888888"/>
                </a:solidFill>
                <a:latin typeface="Helvetica Neue"/>
              </a:rPr>
              <a:t>Gemini's best model (3.1 Pro Preview) is currently ranked #3 overall.  #1: Claude Opus 4.6 Thinking (Elo 1504)  ·  #3: Gemini 3.1 Pro (Elo 1493)  ·  #4: Grok 4.20 (Elo 1491)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2724912"/>
            <a:ext cx="11247120" cy="3429000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57200" y="2724912"/>
            <a:ext cx="11247120" cy="50292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14400" y="40233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1">
                <a:solidFill>
                  <a:srgbClr val="888888"/>
                </a:solidFill>
                <a:latin typeface="Helvetica Neue"/>
              </a:rPr>
              <a:t>[ Replace with current screenshot from lmarena.ai -- Overall Leaderboard tab ]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6793992"/>
            <a:ext cx="12188952" cy="6400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0584" cy="685800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329184"/>
            <a:ext cx="82296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FF8200"/>
                </a:solidFill>
                <a:latin typeface="Helvetica Neue"/>
              </a:rPr>
              <a:t>AI NEWS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58368"/>
            <a:ext cx="11430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1A1A1A"/>
                </a:solidFill>
                <a:latin typeface="Helvetica Neue"/>
              </a:rPr>
              <a:t>What's New in AI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499616"/>
            <a:ext cx="1005840" cy="36576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57200" y="2148840"/>
            <a:ext cx="5577840" cy="2057400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57200" y="2148840"/>
            <a:ext cx="5577840" cy="50292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21792" y="2240280"/>
            <a:ext cx="521208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1A1A1A"/>
                </a:solidFill>
                <a:latin typeface="Helvetica Neue"/>
              </a:rPr>
              <a:t>Anthropic Passes OpenAI in Revenue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679192"/>
            <a:ext cx="521208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888888"/>
                </a:solidFill>
                <a:latin typeface="Helvetica Neue"/>
              </a:rPr>
              <a:t>Anthropic hit $30B annualized revenue in April -- surpassing OpenAI at $25B. The jump from $9B to $30B happened in just four months. 80% of revenue comes from enterprise customers. Anthropic is evaluating an IPO as early as October 2026.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355080" y="2148840"/>
            <a:ext cx="5577840" cy="2057400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355080" y="2148840"/>
            <a:ext cx="5577840" cy="50292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519672" y="2240280"/>
            <a:ext cx="521208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1A1A1A"/>
                </a:solidFill>
                <a:latin typeface="Helvetica Neue"/>
              </a:rPr>
              <a:t>Claude Mythos Preview -- Too Powerful to Release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19672" y="2679192"/>
            <a:ext cx="521208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888888"/>
                </a:solidFill>
                <a:latin typeface="Helvetica Neue"/>
              </a:rPr>
              <a:t>Anthropic's newest model represents a 'step change' over Opus 4.6 but won't be released publicly. During testing it autonomously discovered zero-day vulnerabilities in every major OS and browser. Access is limited to 50+ tech companies through Project Glasswing.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" y="4434840"/>
            <a:ext cx="5577840" cy="2057400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457200" y="4434840"/>
            <a:ext cx="5577840" cy="50292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21792" y="4526280"/>
            <a:ext cx="521208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1A1A1A"/>
                </a:solidFill>
                <a:latin typeface="Helvetica Neue"/>
              </a:rPr>
              <a:t>GPT-5.5 (Spud) Finishes Pre-Training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1792" y="4965192"/>
            <a:ext cx="521208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888888"/>
                </a:solidFill>
                <a:latin typeface="Helvetica Neue"/>
              </a:rPr>
              <a:t>OpenAI's next model, codenamed 'Spud,' completed pre-training in late March. It's now in post-training and safety evaluation. Expected to release in April or May 2026 -- OpenAI is calling it their most capable model yet.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355080" y="4434840"/>
            <a:ext cx="5577840" cy="2057400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355080" y="4434840"/>
            <a:ext cx="5577840" cy="50292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519672" y="4526280"/>
            <a:ext cx="521208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1A1A1A"/>
                </a:solidFill>
                <a:latin typeface="Helvetica Neue"/>
              </a:rPr>
              <a:t>Meta Debuts Muse Spark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19672" y="4965192"/>
            <a:ext cx="521208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888888"/>
                </a:solidFill>
                <a:latin typeface="Helvetica Neue"/>
              </a:rPr>
              <a:t>First major model from Meta Superintelligence Labs (led by Scale AI's Alexandr Wang). Competitive in multimodal perception, reasoning, and agentic tasks -- built with improved training that needs significantly less compute than previous approaches.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A1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6400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793992"/>
            <a:ext cx="12188952" cy="6400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274320"/>
            <a:ext cx="9144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8200"/>
                </a:solidFill>
                <a:latin typeface="Helvetica Neue"/>
              </a:rPr>
              <a:t>THE GEMINI ECOSYSTEM  --  WORKSHOP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749808"/>
            <a:ext cx="100584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FFFF"/>
                </a:solidFill>
                <a:latin typeface="Helvetica Neue"/>
              </a:rPr>
              <a:t>Google's AI Stack
for Students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2286000"/>
            <a:ext cx="1828800" cy="54864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2468880"/>
            <a:ext cx="109728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888888"/>
                </a:solidFill>
                <a:latin typeface="Helvetica Neue"/>
              </a:rPr>
              <a:t>Last week: Claude. This week: everything Google gives you as a student -- most of it free or very cheap.</a:t>
            </a:r>
          </a:p>
        </p:txBody>
      </p:sp>
      <p:sp>
        <p:nvSpPr>
          <p:cNvPr id="9" name="Rectangle 8"/>
          <p:cNvSpPr/>
          <p:nvPr/>
        </p:nvSpPr>
        <p:spPr>
          <a:xfrm>
            <a:off x="548640" y="3108960"/>
            <a:ext cx="3520440" cy="2194560"/>
          </a:xfrm>
          <a:prstGeom prst="rect">
            <a:avLst/>
          </a:prstGeom>
          <a:solidFill>
            <a:srgbClr val="2424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548640" y="3108960"/>
            <a:ext cx="3520440" cy="50292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20" y="3182112"/>
            <a:ext cx="3200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FF8200"/>
                </a:solidFill>
                <a:latin typeface="Helvetica Neue"/>
              </a:rPr>
              <a:t>Free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3639312"/>
            <a:ext cx="32004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88888"/>
                </a:solidFill>
                <a:latin typeface="Helvetica Neue"/>
              </a:rPr>
              <a:t>Gemini 2.5 Flash (latest fast model)
100 AI credits per month
15 GB storage
Basic chat, image gen, Gems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4919472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1">
                <a:solidFill>
                  <a:srgbClr val="FF8200"/>
                </a:solidFill>
                <a:latin typeface="Helvetica Neue"/>
              </a:rPr>
              <a:t>Great starting point -- genuinely useful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297679" y="3108960"/>
            <a:ext cx="3520440" cy="2194560"/>
          </a:xfrm>
          <a:prstGeom prst="rect">
            <a:avLst/>
          </a:prstGeom>
          <a:solidFill>
            <a:srgbClr val="2424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297679" y="3108960"/>
            <a:ext cx="3520440" cy="50292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480559" y="3182112"/>
            <a:ext cx="3200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FF8200"/>
                </a:solidFill>
                <a:latin typeface="Helvetica Neue"/>
              </a:rPr>
              <a:t>AI Pro  --  $19.99/mo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80559" y="3639312"/>
            <a:ext cx="32004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88888"/>
                </a:solidFill>
                <a:latin typeface="Helvetica Neue"/>
              </a:rPr>
              <a:t>Gemini 2.5 Pro + Deep Research
1,000 AI credits per month
NotebookLM Plus (5x audio)
Gemini in Gmail, Docs, Sheets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480559" y="4919472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1">
                <a:solidFill>
                  <a:srgbClr val="FF8200"/>
                </a:solidFill>
                <a:latin typeface="Helvetica Neue"/>
              </a:rPr>
              <a:t>1-month free trial available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046718" y="3108960"/>
            <a:ext cx="3520440" cy="2194560"/>
          </a:xfrm>
          <a:prstGeom prst="rect">
            <a:avLst/>
          </a:prstGeom>
          <a:solidFill>
            <a:srgbClr val="2424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8046718" y="3108960"/>
            <a:ext cx="3520440" cy="50292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229598" y="3182112"/>
            <a:ext cx="3200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FF8200"/>
                </a:solidFill>
                <a:latin typeface="Helvetica Neue"/>
              </a:rPr>
              <a:t>AI Ultra  --  $249.99/mo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29598" y="3639312"/>
            <a:ext cx="32004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88888"/>
                </a:solidFill>
                <a:latin typeface="Helvetica Neue"/>
              </a:rPr>
              <a:t>Gemini 3.1 Pro + Deep Think
25,000 AI credits per month
$100/mo Google Cloud credits
YouTube Premium included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229598" y="4919472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1">
                <a:solidFill>
                  <a:srgbClr val="FF8200"/>
                </a:solidFill>
                <a:latin typeface="Helvetica Neue"/>
              </a:rPr>
              <a:t>For power users and researchers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48640" y="5440680"/>
            <a:ext cx="11064240" cy="438912"/>
          </a:xfrm>
          <a:prstGeom prst="rect">
            <a:avLst/>
          </a:prstGeom>
          <a:solidFill>
            <a:srgbClr val="FFF0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548640" y="5440680"/>
            <a:ext cx="50292" cy="438912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13232" y="5486400"/>
            <a:ext cx="107899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1">
                <a:solidFill>
                  <a:srgbClr val="1A1A1A"/>
                </a:solidFill>
                <a:latin typeface="Helvetica Neue"/>
              </a:rPr>
              <a:t>The free trial is generous compared to other model provider tiers -- and students get 50% off ($9.99/mo) after the trial ends.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48640" y="6016752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Helvetica Neue"/>
              </a:rPr>
              <a:t>Today's topics: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48640" y="6355080"/>
            <a:ext cx="1508760" cy="38404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548640" y="6355080"/>
            <a:ext cx="15087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Helvetica Neue"/>
              </a:rPr>
              <a:t>Student Deal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121408" y="6355080"/>
            <a:ext cx="1508760" cy="38404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2121408" y="6355080"/>
            <a:ext cx="15087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Helvetica Neue"/>
              </a:rPr>
              <a:t>Personal Intelligence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694176" y="6355080"/>
            <a:ext cx="1508760" cy="38404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3694176" y="6355080"/>
            <a:ext cx="15087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Helvetica Neue"/>
              </a:rPr>
              <a:t>Deep Research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266944" y="6355080"/>
            <a:ext cx="1508760" cy="38404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5266944" y="6355080"/>
            <a:ext cx="15087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Helvetica Neue"/>
              </a:rPr>
              <a:t>Gems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839712" y="6355080"/>
            <a:ext cx="1508760" cy="38404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839712" y="6355080"/>
            <a:ext cx="15087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Helvetica Neue"/>
              </a:rPr>
              <a:t>Chrome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8412480" y="6355080"/>
            <a:ext cx="1508760" cy="38404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8412480" y="6355080"/>
            <a:ext cx="15087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Helvetica Neue"/>
              </a:rPr>
              <a:t>NotebookLM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6793992"/>
            <a:ext cx="12188952" cy="6400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0584" cy="685800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329184"/>
            <a:ext cx="82296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FF8200"/>
                </a:solidFill>
                <a:latin typeface="Helvetica Neue"/>
              </a:rPr>
              <a:t>THE GEMINI ECOSYSTEM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0" y="256032"/>
            <a:ext cx="201168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1" i="0">
                <a:solidFill>
                  <a:srgbClr val="888888"/>
                </a:solidFill>
                <a:latin typeface="Helvetica Neue"/>
              </a:rPr>
              <a:t>1  /  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58368"/>
            <a:ext cx="109728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1A1A1A"/>
                </a:solidFill>
                <a:latin typeface="Helvetica Neue"/>
              </a:rPr>
              <a:t>Getting Google AI Pro -- Student Options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481328"/>
            <a:ext cx="1280160" cy="36576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57200" y="1828800"/>
            <a:ext cx="50292" cy="27432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1737360"/>
            <a:ext cx="109728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0" i="0">
                <a:solidFill>
                  <a:srgbClr val="1A1A1A"/>
                </a:solidFill>
                <a:latin typeface="Helvetica Neue"/>
              </a:rPr>
              <a:t>1-month free trial of Google AI Pro -- no student verification needed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67712"/>
            <a:ext cx="107899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888888"/>
                </a:solidFill>
                <a:latin typeface="Helvetica Neue"/>
              </a:rPr>
              <a:t>-&gt;  Go to gemini.google/subscriptions -- just sign in with your Google account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2761488"/>
            <a:ext cx="50292" cy="27432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58368" y="2670048"/>
            <a:ext cx="109728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0" i="0">
                <a:solidFill>
                  <a:srgbClr val="1A1A1A"/>
                </a:solidFill>
                <a:latin typeface="Helvetica Neue"/>
              </a:rPr>
              <a:t>After the trial: students get 50% off -- $9.99/mo instead of $19.99/mo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68680" y="3200400"/>
            <a:ext cx="107899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888888"/>
                </a:solidFill>
                <a:latin typeface="Helvetica Neue"/>
              </a:rPr>
              <a:t>-&gt;  Verify with your .edu email through SheerID to unlock the student rate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3694176"/>
            <a:ext cx="50292" cy="27432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58368" y="3602736"/>
            <a:ext cx="109728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0" i="0">
                <a:solidFill>
                  <a:srgbClr val="1A1A1A"/>
                </a:solidFill>
                <a:latin typeface="Helvetica Neue"/>
              </a:rPr>
              <a:t>What AI Pro unlocks: Gemini 2.5 Pro, Deep Research, NotebookLM Plus, Gemini in Docs/Sheets/Gmail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68680" y="4133088"/>
            <a:ext cx="107899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888888"/>
                </a:solidFill>
                <a:latin typeface="Helvetica Neue"/>
              </a:rPr>
              <a:t>-&gt;  Also includes: 1,000 AI credits/mo, Veo 3.1 video generation, Jules async coding agent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" y="4626864"/>
            <a:ext cx="50292" cy="27432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58368" y="4535424"/>
            <a:ext cx="109728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0" i="0">
                <a:solidFill>
                  <a:srgbClr val="1A1A1A"/>
                </a:solidFill>
                <a:latin typeface="Helvetica Neue"/>
              </a:rPr>
              <a:t>The Free tier is also solid: Gemini 2.5 Flash, Gems, basic NotebookLM, chat, image gen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68680" y="5065776"/>
            <a:ext cx="107899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888888"/>
                </a:solidFill>
                <a:latin typeface="Helvetica Neue"/>
              </a:rPr>
              <a:t>-&gt;  LIVE DEMO: We'll show how to start the free trial right now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6793992"/>
            <a:ext cx="12188952" cy="6400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0584" cy="6858000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329184"/>
            <a:ext cx="82296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FF8200"/>
                </a:solidFill>
                <a:latin typeface="Helvetica Neue"/>
              </a:rPr>
              <a:t>THE GEMINI ECOSYSTEM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0" y="256032"/>
            <a:ext cx="201168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1" i="0">
                <a:solidFill>
                  <a:srgbClr val="888888"/>
                </a:solidFill>
                <a:latin typeface="Helvetica Neue"/>
              </a:rPr>
              <a:t>2  /  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58368"/>
            <a:ext cx="109728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1A1A1A"/>
                </a:solidFill>
                <a:latin typeface="Helvetica Neue"/>
              </a:rPr>
              <a:t>Personal Intelligence -- Make Gemini Yours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481328"/>
            <a:ext cx="1280160" cy="36576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57200" y="1828800"/>
            <a:ext cx="50292" cy="237744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1737360"/>
            <a:ext cx="109728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1A1A1A"/>
                </a:solidFill>
                <a:latin typeface="Helvetica Neue"/>
              </a:rPr>
              <a:t>Custom Instructions: tell Gemini who you are, your major, how you like responses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107899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888888"/>
                </a:solidFill>
                <a:latin typeface="Helvetica Neue"/>
              </a:rPr>
              <a:t>-&gt;  Settings -&gt; Instructions for Gemini -&gt; set preferences once, applies to every chat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2633472"/>
            <a:ext cx="50292" cy="237744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58368" y="2542032"/>
            <a:ext cx="109728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1A1A1A"/>
                </a:solidFill>
                <a:latin typeface="Helvetica Neue"/>
              </a:rPr>
              <a:t>Import Memories: bring your context from ChatGPT or Claude into Gemini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68680" y="2999232"/>
            <a:ext cx="107899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888888"/>
                </a:solidFill>
                <a:latin typeface="Helvetica Neue"/>
              </a:rPr>
              <a:t>-&gt;  Settings -&gt; Import Memory -&gt; paste the export from your other AI provider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3438144"/>
            <a:ext cx="50292" cy="237744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58368" y="3346704"/>
            <a:ext cx="109728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1A1A1A"/>
                </a:solidFill>
                <a:latin typeface="Helvetica Neue"/>
              </a:rPr>
              <a:t>Gemini connects to Gmail, Google Drive, Calendar, Maps, and YouTube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68680" y="3803904"/>
            <a:ext cx="107899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888888"/>
                </a:solidFill>
                <a:latin typeface="Helvetica Neue"/>
              </a:rPr>
              <a:t>-&gt;  Ask: "Here is my syllabus, add important dates to my calendar"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8680" y="4151376"/>
            <a:ext cx="107899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888888"/>
                </a:solidFill>
                <a:latin typeface="Helvetica Neue"/>
              </a:rPr>
              <a:t>-&gt;  Ask: "Create a Google Doc and paste the first draft inside"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57200" y="4590288"/>
            <a:ext cx="50292" cy="237744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58368" y="4498848"/>
            <a:ext cx="109728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1A1A1A"/>
                </a:solidFill>
                <a:latin typeface="Helvetica Neue"/>
              </a:rPr>
              <a:t>Scheduled Actions: automate recurring AI tasks on a schedule (Pro/Ultra)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8680" y="4956048"/>
            <a:ext cx="107899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888888"/>
                </a:solidFill>
                <a:latin typeface="Helvetica Neue"/>
              </a:rPr>
              <a:t>-&gt;  Examples: daily calendar briefing, weekly news digest, weather + outfit ideas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68680" y="5303520"/>
            <a:ext cx="107899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888888"/>
                </a:solidFill>
                <a:latin typeface="Helvetica Neue"/>
              </a:rPr>
              <a:t>-&gt;  You control what is connected: Settings -&gt; Extensions -&gt; toggle each service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8680" y="5650992"/>
            <a:ext cx="107899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888888"/>
                </a:solidFill>
                <a:latin typeface="Helvetica Neue"/>
              </a:rPr>
              <a:t>-&gt;  LIVE DEMO: Set up custom instructions, run queries, create a scheduled action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